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70" r:id="rId14"/>
    <p:sldId id="277" r:id="rId15"/>
    <p:sldId id="271" r:id="rId16"/>
    <p:sldId id="272" r:id="rId17"/>
    <p:sldId id="273" r:id="rId18"/>
    <p:sldId id="274" r:id="rId19"/>
    <p:sldId id="275" r:id="rId20"/>
    <p:sldId id="278" r:id="rId21"/>
    <p:sldId id="279" r:id="rId22"/>
    <p:sldId id="280" r:id="rId23"/>
    <p:sldId id="281" r:id="rId24"/>
    <p:sldId id="282" r:id="rId25"/>
    <p:sldId id="276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0"/>
              <a:ext cx="5742" cy="1182"/>
              <a:chOff x="0" y="4"/>
              <a:chExt cx="5760" cy="1676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l">
              <a:defRPr sz="4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4804B-7D42-47FB-979D-F8E52E133A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D8D2-A8F2-4156-9150-B545EA91BD9C}" type="datetimeFigureOut">
              <a:rPr lang="zh-CN" altLang="en-US"/>
              <a:pPr>
                <a:defRPr/>
              </a:pPr>
              <a:t>2016-03-11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62750" y="304800"/>
            <a:ext cx="2152650" cy="5943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305550" cy="5943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740B0-FD38-4658-BD77-64B438B873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BD298-F21B-4F62-94EB-6FAE6E421D94}" type="datetimeFigureOut">
              <a:rPr lang="zh-CN" altLang="en-US"/>
              <a:pPr>
                <a:defRPr/>
              </a:pPr>
              <a:t>2016-03-11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4000" b="1">
                <a:latin typeface="华文新魏" pitchFamily="2" charset="-122"/>
                <a:ea typeface="华文新魏" pitchFamily="2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 b="1">
                <a:latin typeface="Times New Roman" pitchFamily="18" charset="0"/>
                <a:ea typeface="华文新魏" pitchFamily="2" charset="-122"/>
                <a:cs typeface="Times New Roman" pitchFamily="18" charset="0"/>
              </a:defRPr>
            </a:lvl1pPr>
            <a:lvl2pPr>
              <a:defRPr sz="2800" b="0">
                <a:latin typeface="Times New Roman" pitchFamily="18" charset="0"/>
                <a:ea typeface="华文新魏" pitchFamily="2" charset="-122"/>
                <a:cs typeface="Times New Roman" pitchFamily="18" charset="0"/>
              </a:defRPr>
            </a:lvl2pPr>
            <a:lvl3pPr>
              <a:defRPr sz="2800" b="0">
                <a:latin typeface="Times New Roman" pitchFamily="18" charset="0"/>
                <a:ea typeface="华文新魏" pitchFamily="2" charset="-122"/>
                <a:cs typeface="Times New Roman" pitchFamily="18" charset="0"/>
              </a:defRPr>
            </a:lvl3pPr>
            <a:lvl4pPr>
              <a:defRPr sz="2800" b="0">
                <a:latin typeface="Times New Roman" pitchFamily="18" charset="0"/>
                <a:ea typeface="华文新魏" pitchFamily="2" charset="-122"/>
                <a:cs typeface="Times New Roman" pitchFamily="18" charset="0"/>
              </a:defRPr>
            </a:lvl4pPr>
            <a:lvl5pPr>
              <a:defRPr sz="2800" b="0">
                <a:latin typeface="Times New Roman" pitchFamily="18" charset="0"/>
                <a:ea typeface="华文新魏" pitchFamily="2" charset="-122"/>
                <a:cs typeface="Times New Roman" pitchFamily="18" charset="0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8C071-58DC-4CCF-8711-C1C409C103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4F3CF-C8C0-4B17-B4F4-5354FECA3573}" type="datetimeFigureOut">
              <a:rPr lang="zh-CN" altLang="en-US"/>
              <a:pPr>
                <a:defRPr/>
              </a:pPr>
              <a:t>2016-03-11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955C1-7AEE-4AF0-9248-0A504FF486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C9B48-3FA0-4D17-AC37-8411D0BC67C0}" type="datetimeFigureOut">
              <a:rPr lang="zh-CN" altLang="en-US"/>
              <a:pPr>
                <a:defRPr/>
              </a:pPr>
              <a:t>2016-03-11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863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D594B-6C78-4CAF-AF91-C49DDADD16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F31D4-751D-48B7-A028-3868BF4EC665}" type="datetimeFigureOut">
              <a:rPr lang="zh-CN" altLang="en-US"/>
              <a:pPr>
                <a:defRPr/>
              </a:pPr>
              <a:t>2016-03-11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C7A47-5A47-4BCB-A4FF-164F07E5B7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56609-D5C8-4BFA-BEE6-3071A43DCEBA}" type="datetimeFigureOut">
              <a:rPr lang="zh-CN" altLang="en-US"/>
              <a:pPr>
                <a:defRPr/>
              </a:pPr>
              <a:t>2016-03-11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6A96E-36C9-4AA1-8E70-7BBC2508B5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4DC2D5-E7D7-4F13-B140-F528A21D91D6}" type="datetimeFigureOut">
              <a:rPr lang="zh-CN" altLang="en-US"/>
              <a:pPr>
                <a:defRPr/>
              </a:pPr>
              <a:t>2016-03-11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23B11-92D4-4E67-8C48-07FFCC0E3C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4B1CF-9DF9-4A27-A2B7-AD55E4460590}" type="datetimeFigureOut">
              <a:rPr lang="zh-CN" altLang="en-US"/>
              <a:pPr>
                <a:defRPr/>
              </a:pPr>
              <a:t>2016-03-11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8FB0D-002F-4EC8-8991-ADB4F8B16F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674E2-401C-4F90-B443-9CAF71641825}" type="datetimeFigureOut">
              <a:rPr lang="zh-CN" altLang="en-US"/>
              <a:pPr>
                <a:defRPr/>
              </a:pPr>
              <a:t>2016-03-11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5ACF5-A639-44C9-88FF-974FD02575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C955F-4D4D-4B3B-B61C-2AFF8C57BEA9}" type="datetimeFigureOut">
              <a:rPr lang="zh-CN" altLang="en-US"/>
              <a:pPr>
                <a:defRPr/>
              </a:pPr>
              <a:t>2016-03-11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8F295E0-80FF-40EC-AE3A-70195B7D5A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48400" y="0"/>
            <a:ext cx="266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fld id="{81FCD488-717E-416B-837B-FB66C6A0A58B}" type="datetimeFigureOut">
              <a:rPr lang="zh-CN" altLang="en-US"/>
              <a:pPr>
                <a:defRPr/>
              </a:pPr>
              <a:t>2016-03-11</a:t>
            </a:fld>
            <a:endParaRPr lang="zh-CN" altLang="en-US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tx1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ctrTitle"/>
          </p:nvPr>
        </p:nvSpPr>
        <p:spPr>
          <a:xfrm>
            <a:off x="0" y="2205038"/>
            <a:ext cx="5181600" cy="2286000"/>
          </a:xfrm>
        </p:spPr>
        <p:txBody>
          <a:bodyPr/>
          <a:lstStyle/>
          <a:p>
            <a:pPr algn="ctr" eaLnBrk="1" hangingPunct="1"/>
            <a:r>
              <a:rPr lang="zh-CN" altLang="en-US" sz="8800" b="0" smtClean="0">
                <a:latin typeface="华文新魏"/>
                <a:ea typeface="华文新魏"/>
                <a:cs typeface="华文新魏"/>
              </a:rPr>
              <a:t>局部麻醉药</a:t>
            </a:r>
          </a:p>
        </p:txBody>
      </p:sp>
      <p:sp>
        <p:nvSpPr>
          <p:cNvPr id="13314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latin typeface="华文新魏"/>
                <a:ea typeface="华文新魏"/>
                <a:cs typeface="华文新魏"/>
              </a:rPr>
              <a:t>普鲁卡因（</a:t>
            </a:r>
            <a:r>
              <a:rPr lang="en-US" altLang="zh-CN" smtClean="0">
                <a:latin typeface="华文新魏"/>
                <a:ea typeface="华文新魏"/>
                <a:cs typeface="华文新魏"/>
              </a:rPr>
              <a:t>Procaine</a:t>
            </a:r>
            <a:r>
              <a:rPr lang="zh-CN" altLang="zh-CN" smtClean="0">
                <a:latin typeface="华文新魏"/>
                <a:ea typeface="华文新魏"/>
                <a:cs typeface="华文新魏"/>
              </a:rPr>
              <a:t>）</a:t>
            </a:r>
            <a:endParaRPr lang="zh-CN" altLang="en-US" smtClean="0">
              <a:latin typeface="华文新魏"/>
              <a:ea typeface="华文新魏"/>
              <a:cs typeface="华文新魏"/>
            </a:endParaRPr>
          </a:p>
        </p:txBody>
      </p:sp>
      <p:sp>
        <p:nvSpPr>
          <p:cNvPr id="2253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药物相互作用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抑制磺胺类药物的抗菌作用</a:t>
            </a:r>
            <a:r>
              <a:rPr lang="zh-CN" altLang="en-US" smtClean="0">
                <a:ea typeface="华文新魏"/>
              </a:rPr>
              <a:t>。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不可与碱性药物混合</a:t>
            </a:r>
            <a:r>
              <a:rPr lang="zh-CN" altLang="en-US" smtClean="0">
                <a:ea typeface="华文新魏"/>
              </a:rPr>
              <a:t>。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利多卡因（</a:t>
            </a:r>
            <a:r>
              <a:rPr lang="en-US" altLang="zh-CN" dirty="0" err="1" smtClean="0"/>
              <a:t>Lidocaine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2355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药理作用和体内过程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酰胺类中效局麻药</a:t>
            </a:r>
            <a:endParaRPr lang="en-US" altLang="zh-CN" smtClean="0">
              <a:ea typeface="华文新魏"/>
            </a:endParaRPr>
          </a:p>
          <a:p>
            <a:pPr lvl="2" eaLnBrk="1" hangingPunct="1"/>
            <a:r>
              <a:rPr lang="zh-CN" altLang="zh-CN" smtClean="0">
                <a:ea typeface="华文新魏"/>
              </a:rPr>
              <a:t>局麻作用及维持时间均较普鲁卡因强和长</a:t>
            </a:r>
            <a:r>
              <a:rPr lang="zh-CN" altLang="en-US" smtClean="0">
                <a:ea typeface="华文新魏"/>
              </a:rPr>
              <a:t>。</a:t>
            </a:r>
            <a:endParaRPr lang="en-US" altLang="zh-CN" smtClean="0">
              <a:ea typeface="华文新魏"/>
            </a:endParaRPr>
          </a:p>
          <a:p>
            <a:pPr lvl="2" eaLnBrk="1" hangingPunct="1"/>
            <a:r>
              <a:rPr lang="zh-CN" altLang="zh-CN" smtClean="0">
                <a:ea typeface="华文新魏"/>
              </a:rPr>
              <a:t>起效快，穿透性、扩散性强，扩张血管不明显</a:t>
            </a:r>
            <a:r>
              <a:rPr lang="zh-CN" altLang="en-US" smtClean="0">
                <a:ea typeface="华文新魏"/>
              </a:rPr>
              <a:t>。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en-US" altLang="zh-CN" smtClean="0">
                <a:ea typeface="华文新魏"/>
              </a:rPr>
              <a:t>Ⅰb</a:t>
            </a:r>
            <a:r>
              <a:rPr lang="zh-CN" altLang="zh-CN" smtClean="0">
                <a:ea typeface="华文新魏"/>
              </a:rPr>
              <a:t>类抗心律失常药</a:t>
            </a:r>
            <a:r>
              <a:rPr lang="zh-CN" altLang="en-US" smtClean="0">
                <a:ea typeface="华文新魏"/>
              </a:rPr>
              <a:t>。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注射后迅速分布，能透过血</a:t>
            </a:r>
            <a:r>
              <a:rPr lang="zh-CN" altLang="en-US" smtClean="0">
                <a:ea typeface="华文新魏"/>
              </a:rPr>
              <a:t>-</a:t>
            </a:r>
            <a:r>
              <a:rPr lang="zh-CN" altLang="zh-CN" smtClean="0">
                <a:ea typeface="华文新魏"/>
              </a:rPr>
              <a:t>脑屏障及胎盘屏障，可进入乳汁</a:t>
            </a:r>
            <a:r>
              <a:rPr lang="zh-CN" altLang="en-US" smtClean="0">
                <a:ea typeface="华文新魏"/>
              </a:rPr>
              <a:t>。</a:t>
            </a:r>
            <a:endParaRPr lang="zh-CN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主要在肝代谢，从肾排泄</a:t>
            </a:r>
            <a:r>
              <a:rPr lang="zh-CN" altLang="en-US" smtClean="0">
                <a:ea typeface="华文新魏"/>
              </a:rPr>
              <a:t>。</a:t>
            </a:r>
            <a:endParaRPr lang="zh-CN" altLang="zh-CN" smtClean="0">
              <a:ea typeface="华文新魏"/>
            </a:endParaRPr>
          </a:p>
          <a:p>
            <a:pPr lvl="1" eaLnBrk="1" hangingPunct="1"/>
            <a:endParaRPr lang="zh-CN" altLang="en-US" smtClean="0">
              <a:ea typeface="华文新魏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利多卡因（</a:t>
            </a:r>
            <a:r>
              <a:rPr lang="en-US" altLang="zh-CN" dirty="0" err="1" smtClean="0"/>
              <a:t>Lidocaine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2457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临床应用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神经传导阻滞麻醉、表面麻醉、浸润麻醉</a:t>
            </a:r>
            <a:r>
              <a:rPr lang="zh-CN" altLang="en-US" smtClean="0">
                <a:ea typeface="华文新魏"/>
              </a:rPr>
              <a:t>。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治疗急性心肌梗死引起的心律失常</a:t>
            </a:r>
            <a:r>
              <a:rPr lang="zh-CN" altLang="en-US" smtClean="0">
                <a:ea typeface="华文新魏"/>
              </a:rPr>
              <a:t>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利多卡因（</a:t>
            </a:r>
            <a:r>
              <a:rPr lang="en-US" altLang="zh-CN" dirty="0" err="1" smtClean="0"/>
              <a:t>Lidocaine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2560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不良反应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z="3200" smtClean="0">
                <a:ea typeface="华文新魏"/>
              </a:rPr>
              <a:t>中枢神经：嗜睡、眩晕、目眩</a:t>
            </a:r>
            <a:r>
              <a:rPr lang="zh-CN" altLang="en-US" sz="3200" smtClean="0">
                <a:ea typeface="华文新魏"/>
              </a:rPr>
              <a:t>等</a:t>
            </a:r>
            <a:r>
              <a:rPr lang="zh-CN" altLang="zh-CN" sz="3200" smtClean="0">
                <a:ea typeface="华文新魏"/>
              </a:rPr>
              <a:t>。大剂量时可有惊厥、呼吸抑制甚至停止。</a:t>
            </a:r>
          </a:p>
          <a:p>
            <a:pPr lvl="1" eaLnBrk="1" hangingPunct="1"/>
            <a:r>
              <a:rPr lang="zh-CN" altLang="zh-CN" sz="3200" smtClean="0">
                <a:ea typeface="华文新魏"/>
              </a:rPr>
              <a:t>心血管：大量可致低血压、心动过缓、心跳骤停等。</a:t>
            </a:r>
          </a:p>
          <a:p>
            <a:pPr lvl="1" eaLnBrk="1" hangingPunct="1"/>
            <a:r>
              <a:rPr lang="zh-CN" altLang="zh-CN" sz="3200" smtClean="0">
                <a:ea typeface="华文新魏"/>
              </a:rPr>
              <a:t>其</a:t>
            </a:r>
            <a:r>
              <a:rPr lang="zh-CN" altLang="en-US" sz="3200" smtClean="0">
                <a:ea typeface="华文新魏"/>
              </a:rPr>
              <a:t>他</a:t>
            </a:r>
            <a:r>
              <a:rPr lang="zh-CN" altLang="zh-CN" sz="3200" smtClean="0">
                <a:ea typeface="华文新魏"/>
              </a:rPr>
              <a:t>：厌食、恶心、呕吐、大汗、过敏反应（皮疹、荨麻疹乃至休克）等</a:t>
            </a:r>
            <a:r>
              <a:rPr lang="zh-CN" altLang="zh-CN" smtClean="0">
                <a:ea typeface="华文新魏"/>
              </a:rPr>
              <a:t>。</a:t>
            </a:r>
            <a:endParaRPr lang="zh-CN" altLang="en-US" smtClean="0">
              <a:ea typeface="华文新魏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latin typeface="华文新魏"/>
                <a:ea typeface="华文新魏"/>
                <a:cs typeface="华文新魏"/>
              </a:rPr>
              <a:t>利多卡因（</a:t>
            </a:r>
            <a:r>
              <a:rPr lang="en-US" altLang="zh-CN" smtClean="0">
                <a:latin typeface="华文新魏"/>
                <a:ea typeface="华文新魏"/>
                <a:cs typeface="华文新魏"/>
              </a:rPr>
              <a:t>Lidocaine</a:t>
            </a:r>
            <a:r>
              <a:rPr lang="zh-CN" altLang="zh-CN" smtClean="0">
                <a:latin typeface="华文新魏"/>
                <a:ea typeface="华文新魏"/>
                <a:cs typeface="华文新魏"/>
              </a:rPr>
              <a:t>）</a:t>
            </a:r>
            <a:endParaRPr lang="zh-CN" altLang="en-US" smtClean="0">
              <a:latin typeface="华文新魏"/>
              <a:ea typeface="华文新魏"/>
              <a:cs typeface="华文新魏"/>
            </a:endParaRPr>
          </a:p>
        </p:txBody>
      </p:sp>
      <p:sp>
        <p:nvSpPr>
          <p:cNvPr id="2662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禁忌证</a:t>
            </a:r>
            <a:endParaRPr lang="en-US" altLang="zh-CN" smtClean="0">
              <a:ea typeface="华文新魏"/>
            </a:endParaRPr>
          </a:p>
          <a:p>
            <a:pPr lvl="2" eaLnBrk="1" hangingPunct="1"/>
            <a:r>
              <a:rPr lang="zh-CN" altLang="zh-CN" smtClean="0">
                <a:ea typeface="华文新魏"/>
              </a:rPr>
              <a:t>对酰胺类药过敏者、</a:t>
            </a:r>
            <a:r>
              <a:rPr lang="en-US" altLang="zh-CN" smtClean="0">
                <a:ea typeface="华文新魏"/>
              </a:rPr>
              <a:t>Ⅱ</a:t>
            </a:r>
            <a:r>
              <a:rPr lang="zh-CN" altLang="zh-CN" smtClean="0">
                <a:ea typeface="华文新魏"/>
              </a:rPr>
              <a:t>和</a:t>
            </a:r>
            <a:r>
              <a:rPr lang="en-US" altLang="zh-CN" smtClean="0">
                <a:ea typeface="华文新魏"/>
              </a:rPr>
              <a:t>Ⅲ</a:t>
            </a:r>
            <a:r>
              <a:rPr lang="zh-CN" altLang="zh-CN" smtClean="0">
                <a:ea typeface="华文新魏"/>
              </a:rPr>
              <a:t>度房室传导阻滞、室性传导阻滞</a:t>
            </a:r>
            <a:endParaRPr lang="zh-CN" altLang="zh-CN" sz="2400" smtClean="0">
              <a:ea typeface="华文新魏"/>
            </a:endParaRPr>
          </a:p>
          <a:p>
            <a:pPr lvl="2" eaLnBrk="1" hangingPunct="1"/>
            <a:r>
              <a:rPr lang="zh-CN" altLang="zh-CN" smtClean="0">
                <a:ea typeface="华文新魏"/>
              </a:rPr>
              <a:t>肝或肾功能不全者、低血容量、充血性心衰病人、明显缺氧、呼吸抑制、重症肌无力、衰弱、老年、孕妇慎用。</a:t>
            </a:r>
            <a:endParaRPr lang="zh-CN" altLang="zh-CN" sz="2400" smtClean="0">
              <a:ea typeface="华文新魏"/>
            </a:endParaRPr>
          </a:p>
          <a:p>
            <a:pPr lvl="2" eaLnBrk="1" hangingPunct="1"/>
            <a:endParaRPr lang="zh-CN" altLang="en-US" smtClean="0">
              <a:ea typeface="华文新魏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利多卡因（</a:t>
            </a:r>
            <a:r>
              <a:rPr lang="en-US" altLang="zh-CN" dirty="0" err="1" smtClean="0"/>
              <a:t>Lidocaine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2765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zh-CN" sz="2700" smtClean="0">
                <a:ea typeface="华文新魏"/>
              </a:rPr>
              <a:t>药疗监护须知</a:t>
            </a:r>
            <a:endParaRPr lang="en-US" altLang="zh-CN" sz="2700" smtClean="0">
              <a:ea typeface="华文新魏"/>
            </a:endParaRPr>
          </a:p>
          <a:p>
            <a:pPr lvl="1" eaLnBrk="1" hangingPunct="1">
              <a:lnSpc>
                <a:spcPct val="90000"/>
              </a:lnSpc>
            </a:pPr>
            <a:r>
              <a:rPr lang="zh-CN" altLang="zh-CN" sz="2400" smtClean="0">
                <a:ea typeface="华文新魏"/>
              </a:rPr>
              <a:t>剂量个体差异大，注射时应从小剂量开始</a:t>
            </a:r>
            <a:r>
              <a:rPr lang="zh-CN" altLang="en-US" sz="2400" smtClean="0">
                <a:ea typeface="华文新魏"/>
              </a:rPr>
              <a:t>，</a:t>
            </a:r>
            <a:r>
              <a:rPr lang="zh-CN" altLang="zh-CN" sz="2400" smtClean="0">
                <a:ea typeface="华文新魏"/>
              </a:rPr>
              <a:t>注射速度尽可能缓慢</a:t>
            </a:r>
            <a:r>
              <a:rPr lang="zh-CN" altLang="en-US" sz="2400" smtClean="0">
                <a:ea typeface="华文新魏"/>
              </a:rPr>
              <a:t>。</a:t>
            </a:r>
            <a:endParaRPr lang="zh-CN" altLang="zh-CN" sz="2400" smtClean="0">
              <a:ea typeface="华文新魏"/>
            </a:endParaRPr>
          </a:p>
          <a:p>
            <a:pPr lvl="1" eaLnBrk="1" hangingPunct="1">
              <a:lnSpc>
                <a:spcPct val="90000"/>
              </a:lnSpc>
            </a:pPr>
            <a:r>
              <a:rPr lang="zh-CN" altLang="zh-CN" sz="2400" smtClean="0">
                <a:ea typeface="华文新魏"/>
              </a:rPr>
              <a:t>肌内注射时应注意抽回血，以免误入血管内</a:t>
            </a:r>
            <a:r>
              <a:rPr lang="zh-CN" altLang="en-US" sz="2400" smtClean="0">
                <a:ea typeface="华文新魏"/>
              </a:rPr>
              <a:t>。</a:t>
            </a:r>
            <a:endParaRPr lang="zh-CN" altLang="zh-CN" sz="2400" smtClean="0">
              <a:ea typeface="华文新魏"/>
            </a:endParaRPr>
          </a:p>
          <a:p>
            <a:pPr lvl="1" eaLnBrk="1" hangingPunct="1">
              <a:lnSpc>
                <a:spcPct val="90000"/>
              </a:lnSpc>
            </a:pPr>
            <a:r>
              <a:rPr lang="zh-CN" altLang="zh-CN" sz="2400" smtClean="0">
                <a:ea typeface="华文新魏"/>
              </a:rPr>
              <a:t>静脉注射只用于抗心律失常，速度必须掌握，一般每分钟不得超过</a:t>
            </a:r>
            <a:r>
              <a:rPr lang="en-US" altLang="zh-CN" sz="2400" smtClean="0">
                <a:ea typeface="华文新魏"/>
              </a:rPr>
              <a:t>4mg</a:t>
            </a:r>
            <a:r>
              <a:rPr lang="zh-CN" altLang="en-US" sz="2400" smtClean="0">
                <a:ea typeface="华文新魏"/>
              </a:rPr>
              <a:t>。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zh-CN" sz="2400" smtClean="0">
                <a:ea typeface="华文新魏"/>
              </a:rPr>
              <a:t>连续蛛网膜下腔阻滞用量超过</a:t>
            </a:r>
            <a:r>
              <a:rPr lang="en-US" altLang="zh-CN" sz="2400" smtClean="0">
                <a:ea typeface="华文新魏"/>
              </a:rPr>
              <a:t>10mg</a:t>
            </a:r>
            <a:r>
              <a:rPr lang="zh-CN" altLang="zh-CN" sz="2400" smtClean="0">
                <a:ea typeface="华文新魏"/>
              </a:rPr>
              <a:t>可致永久性损伤（马尾综合征）。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zh-CN" sz="2400" smtClean="0">
                <a:ea typeface="华文新魏"/>
              </a:rPr>
              <a:t>中毒的处理</a:t>
            </a:r>
            <a:endParaRPr lang="en-US" altLang="zh-CN" sz="2400" smtClean="0">
              <a:ea typeface="华文新魏"/>
            </a:endParaRPr>
          </a:p>
          <a:p>
            <a:pPr lvl="2" eaLnBrk="1" hangingPunct="1">
              <a:lnSpc>
                <a:spcPct val="90000"/>
              </a:lnSpc>
            </a:pPr>
            <a:r>
              <a:rPr lang="zh-CN" altLang="zh-CN" sz="2400" smtClean="0">
                <a:ea typeface="华文新魏"/>
              </a:rPr>
              <a:t>立即停止输入药物，一般可在</a:t>
            </a:r>
            <a:r>
              <a:rPr lang="en-US" altLang="zh-CN" sz="2400" smtClean="0">
                <a:ea typeface="华文新魏"/>
              </a:rPr>
              <a:t>15</a:t>
            </a:r>
            <a:r>
              <a:rPr lang="zh-CN" altLang="zh-CN" sz="2400" smtClean="0">
                <a:latin typeface="Arial" charset="0"/>
                <a:ea typeface="宋体" charset="-122"/>
              </a:rPr>
              <a:t>～</a:t>
            </a:r>
            <a:r>
              <a:rPr lang="en-US" altLang="zh-CN" sz="2400" smtClean="0">
                <a:ea typeface="华文新魏"/>
                <a:cs typeface="华文新魏"/>
              </a:rPr>
              <a:t>20min</a:t>
            </a:r>
            <a:r>
              <a:rPr lang="zh-CN" altLang="zh-CN" sz="2400" smtClean="0">
                <a:ea typeface="华文新魏"/>
                <a:cs typeface="华文新魏"/>
              </a:rPr>
              <a:t>内症状消失</a:t>
            </a:r>
            <a:r>
              <a:rPr lang="zh-CN" altLang="en-US" sz="2400" smtClean="0">
                <a:ea typeface="华文新魏"/>
                <a:cs typeface="华文新魏"/>
              </a:rPr>
              <a:t>。</a:t>
            </a:r>
            <a:endParaRPr lang="en-US" altLang="zh-CN" sz="2400" smtClean="0">
              <a:ea typeface="华文新魏"/>
              <a:cs typeface="华文新魏"/>
            </a:endParaRPr>
          </a:p>
          <a:p>
            <a:pPr lvl="2" eaLnBrk="1" hangingPunct="1">
              <a:lnSpc>
                <a:spcPct val="90000"/>
              </a:lnSpc>
            </a:pPr>
            <a:r>
              <a:rPr lang="zh-CN" altLang="zh-CN" sz="2400" smtClean="0">
                <a:ea typeface="华文新魏"/>
                <a:cs typeface="华文新魏"/>
              </a:rPr>
              <a:t>继续观察并备好抢救药物，如升压药（去甲肾上腺素、多巴胺等）、阿托品、地西泮及呼吸支持设备等</a:t>
            </a:r>
            <a:r>
              <a:rPr lang="zh-CN" altLang="en-US" sz="2400" smtClean="0">
                <a:ea typeface="华文新魏"/>
                <a:cs typeface="华文新魏"/>
              </a:rPr>
              <a:t>。</a:t>
            </a:r>
            <a:endParaRPr lang="zh-CN" altLang="zh-CN" sz="2000" smtClean="0">
              <a:ea typeface="华文新魏"/>
              <a:cs typeface="华文新魏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利多卡因（</a:t>
            </a:r>
            <a:r>
              <a:rPr lang="en-US" altLang="zh-CN" dirty="0" err="1" smtClean="0"/>
              <a:t>Lidocaine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28674" name="内容占位符 2"/>
          <p:cNvSpPr>
            <a:spLocks noGrp="1"/>
          </p:cNvSpPr>
          <p:nvPr>
            <p:ph idx="1"/>
          </p:nvPr>
        </p:nvSpPr>
        <p:spPr>
          <a:xfrm>
            <a:off x="323850" y="1341438"/>
            <a:ext cx="8610600" cy="4876800"/>
          </a:xfrm>
        </p:spPr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常用制剂和用法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注射剂：每支</a:t>
            </a:r>
            <a:r>
              <a:rPr lang="en-US" altLang="zh-CN" smtClean="0">
                <a:ea typeface="华文新魏"/>
              </a:rPr>
              <a:t>0.2g(10ml)</a:t>
            </a:r>
            <a:r>
              <a:rPr lang="zh-CN" altLang="en-US" smtClean="0">
                <a:ea typeface="华文新魏"/>
              </a:rPr>
              <a:t>。</a:t>
            </a:r>
            <a:endParaRPr lang="zh-CN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局部注射：表面麻醉</a:t>
            </a:r>
            <a:r>
              <a:rPr lang="zh-CN" altLang="en-US" smtClean="0">
                <a:ea typeface="华文新魏"/>
              </a:rPr>
              <a:t>。</a:t>
            </a:r>
            <a:endParaRPr lang="zh-CN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硬膜外周围神经阻滞</a:t>
            </a:r>
            <a:r>
              <a:rPr lang="zh-CN" altLang="en-US" smtClean="0">
                <a:ea typeface="华文新魏"/>
              </a:rPr>
              <a:t>。</a:t>
            </a:r>
            <a:endParaRPr lang="zh-CN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硬膜外和骶管阻滞</a:t>
            </a:r>
            <a:r>
              <a:rPr lang="zh-CN" altLang="en-US" smtClean="0">
                <a:ea typeface="华文新魏"/>
              </a:rPr>
              <a:t>。</a:t>
            </a:r>
            <a:endParaRPr lang="zh-CN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蛛网膜下腔阻滞麻醉</a:t>
            </a:r>
            <a:r>
              <a:rPr lang="zh-CN" altLang="en-US" smtClean="0">
                <a:ea typeface="华文新魏"/>
              </a:rPr>
              <a:t>。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en-US" smtClean="0">
                <a:ea typeface="华文新魏"/>
              </a:rPr>
              <a:t>静脉注射或滴注</a:t>
            </a:r>
            <a:r>
              <a:rPr lang="zh-CN" altLang="zh-CN" smtClean="0">
                <a:ea typeface="华文新魏"/>
              </a:rPr>
              <a:t>：抗心律失常</a:t>
            </a:r>
            <a:r>
              <a:rPr lang="zh-CN" altLang="en-US" smtClean="0">
                <a:ea typeface="华文新魏"/>
              </a:rPr>
              <a:t>。</a:t>
            </a:r>
            <a:endParaRPr lang="zh-CN" altLang="zh-CN" smtClean="0">
              <a:ea typeface="华文新魏"/>
            </a:endParaRPr>
          </a:p>
          <a:p>
            <a:pPr lvl="1" eaLnBrk="1" hangingPunct="1"/>
            <a:r>
              <a:rPr lang="zh-CN" altLang="en-US" smtClean="0">
                <a:ea typeface="华文新魏"/>
              </a:rPr>
              <a:t>肌内注射。</a:t>
            </a:r>
            <a:endParaRPr lang="zh-CN" altLang="zh-CN" smtClean="0">
              <a:ea typeface="华文新魏"/>
            </a:endParaRPr>
          </a:p>
          <a:p>
            <a:pPr lvl="1" eaLnBrk="1" hangingPunct="1"/>
            <a:endParaRPr lang="zh-CN" altLang="en-US" smtClean="0">
              <a:ea typeface="华文新魏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利多卡因（</a:t>
            </a:r>
            <a:r>
              <a:rPr lang="en-US" altLang="zh-CN" dirty="0" err="1" smtClean="0"/>
              <a:t>Lidocaine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2969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CN" altLang="zh-CN" sz="2700" smtClean="0">
                <a:ea typeface="华文新魏"/>
              </a:rPr>
              <a:t>药物相互作用</a:t>
            </a:r>
            <a:endParaRPr lang="en-US" altLang="zh-CN" sz="2700" smtClean="0">
              <a:ea typeface="华文新魏"/>
            </a:endParaRPr>
          </a:p>
          <a:p>
            <a:pPr lvl="1" eaLnBrk="1" hangingPunct="1">
              <a:lnSpc>
                <a:spcPct val="80000"/>
              </a:lnSpc>
            </a:pPr>
            <a:r>
              <a:rPr lang="zh-CN" altLang="zh-CN" sz="2400" smtClean="0">
                <a:ea typeface="华文新魏"/>
              </a:rPr>
              <a:t>禁忌与金属接触或重金属离子溶液混合。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smtClean="0">
                <a:ea typeface="华文新魏"/>
              </a:rPr>
              <a:t>①</a:t>
            </a:r>
            <a:r>
              <a:rPr lang="zh-CN" altLang="zh-CN" sz="2400" smtClean="0">
                <a:ea typeface="华文新魏"/>
              </a:rPr>
              <a:t>与苯妥英钠合用将增加对心脏的抑制。</a:t>
            </a:r>
            <a:endParaRPr lang="en-US" altLang="zh-CN" sz="2400" smtClean="0">
              <a:ea typeface="华文新魏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smtClean="0">
                <a:ea typeface="华文新魏"/>
              </a:rPr>
              <a:t>②</a:t>
            </a:r>
            <a:r>
              <a:rPr lang="zh-CN" altLang="zh-CN" sz="2400" smtClean="0">
                <a:ea typeface="华文新魏"/>
              </a:rPr>
              <a:t>与氯化琥珀酰胆碱及其他神经肌肉阻滞剂同用，将加强并延长肌肉松弛作用。</a:t>
            </a:r>
            <a:endParaRPr lang="en-US" altLang="zh-CN" sz="2400" smtClean="0">
              <a:ea typeface="华文新魏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smtClean="0">
                <a:ea typeface="华文新魏"/>
              </a:rPr>
              <a:t>③</a:t>
            </a:r>
            <a:r>
              <a:rPr lang="zh-CN" altLang="zh-CN" sz="2400" smtClean="0">
                <a:ea typeface="华文新魏"/>
              </a:rPr>
              <a:t>与巴比妥类药物同用，可降低本品的血药浓度与疗效。</a:t>
            </a:r>
            <a:endParaRPr lang="en-US" altLang="zh-CN" sz="2400" smtClean="0">
              <a:ea typeface="华文新魏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smtClean="0">
                <a:ea typeface="华文新魏"/>
              </a:rPr>
              <a:t>④</a:t>
            </a:r>
            <a:r>
              <a:rPr lang="zh-CN" altLang="zh-CN" sz="2400" smtClean="0">
                <a:ea typeface="华文新魏"/>
              </a:rPr>
              <a:t>与其他抗心律失常药，如奎尼丁、普鲁卡因胺及</a:t>
            </a:r>
            <a:r>
              <a:rPr lang="zh-CN" altLang="en-US" sz="2400" smtClean="0">
                <a:ea typeface="华文新魏"/>
              </a:rPr>
              <a:t>普萘洛尔</a:t>
            </a:r>
            <a:r>
              <a:rPr lang="zh-CN" altLang="zh-CN" sz="2400" smtClean="0">
                <a:ea typeface="华文新魏"/>
              </a:rPr>
              <a:t>合用时，疗效及毒性都增强。</a:t>
            </a:r>
            <a:endParaRPr lang="en-US" altLang="zh-CN" sz="2400" smtClean="0">
              <a:ea typeface="华文新魏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smtClean="0">
                <a:ea typeface="华文新魏"/>
              </a:rPr>
              <a:t>⑤</a:t>
            </a:r>
            <a:r>
              <a:rPr lang="zh-CN" altLang="zh-CN" sz="2400" smtClean="0">
                <a:ea typeface="华文新魏"/>
              </a:rPr>
              <a:t>在急性心肌梗死伴有心律失常时，与溴苄铵合用可提高抗心律失常的效果。</a:t>
            </a:r>
            <a:endParaRPr lang="en-US" altLang="zh-CN" sz="2400" smtClean="0">
              <a:ea typeface="华文新魏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smtClean="0">
                <a:ea typeface="华文新魏"/>
              </a:rPr>
              <a:t>⑥</a:t>
            </a:r>
            <a:r>
              <a:rPr lang="zh-CN" altLang="zh-CN" sz="2400" smtClean="0">
                <a:ea typeface="华文新魏"/>
              </a:rPr>
              <a:t>与酸性药物合用，可增加本品的排泄。</a:t>
            </a:r>
            <a:endParaRPr lang="en-US" altLang="zh-CN" sz="2400" smtClean="0">
              <a:ea typeface="华文新魏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zh-CN" sz="2400" smtClean="0">
                <a:ea typeface="华文新魏"/>
              </a:rPr>
              <a:t>⑦</a:t>
            </a:r>
            <a:r>
              <a:rPr lang="zh-CN" altLang="zh-CN" sz="2400" smtClean="0">
                <a:ea typeface="华文新魏"/>
              </a:rPr>
              <a:t>与碳酸氢钠合用，可使本品起效快，阻滞作用完全，麻醉作用增强。</a:t>
            </a:r>
            <a:endParaRPr lang="zh-CN" altLang="en-US" sz="2400" smtClean="0">
              <a:ea typeface="华文新魏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丁卡因（</a:t>
            </a:r>
            <a:r>
              <a:rPr lang="fr-FR" altLang="zh-CN" dirty="0" smtClean="0"/>
              <a:t>Tetracaine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3072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药理作用和体内过程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长效酯类局麻药</a:t>
            </a:r>
          </a:p>
          <a:p>
            <a:pPr lvl="2" eaLnBrk="1" hangingPunct="1"/>
            <a:r>
              <a:rPr lang="zh-CN" altLang="zh-CN" smtClean="0">
                <a:ea typeface="华文新魏"/>
              </a:rPr>
              <a:t>局麻作用较普鲁卡因强</a:t>
            </a:r>
            <a:r>
              <a:rPr lang="zh-CN" altLang="en-US" smtClean="0">
                <a:ea typeface="华文新魏"/>
              </a:rPr>
              <a:t>，</a:t>
            </a:r>
            <a:r>
              <a:rPr lang="zh-CN" altLang="zh-CN" smtClean="0">
                <a:ea typeface="华文新魏"/>
              </a:rPr>
              <a:t>毒性大</a:t>
            </a:r>
            <a:r>
              <a:rPr lang="zh-CN" altLang="en-US" smtClean="0">
                <a:ea typeface="华文新魏"/>
              </a:rPr>
              <a:t>。</a:t>
            </a:r>
            <a:endParaRPr lang="zh-CN" altLang="zh-CN" sz="2400" smtClean="0">
              <a:ea typeface="华文新魏"/>
            </a:endParaRPr>
          </a:p>
          <a:p>
            <a:pPr lvl="2" eaLnBrk="1" hangingPunct="1"/>
            <a:r>
              <a:rPr lang="zh-CN" altLang="zh-CN" smtClean="0">
                <a:ea typeface="华文新魏"/>
              </a:rPr>
              <a:t>表面麻醉效果好</a:t>
            </a:r>
            <a:r>
              <a:rPr lang="zh-CN" altLang="en-US" smtClean="0">
                <a:ea typeface="华文新魏"/>
              </a:rPr>
              <a:t>。</a:t>
            </a:r>
            <a:endParaRPr lang="en-US" altLang="zh-CN" smtClean="0">
              <a:ea typeface="华文新魏"/>
            </a:endParaRPr>
          </a:p>
          <a:p>
            <a:pPr lvl="2" eaLnBrk="1" hangingPunct="1"/>
            <a:r>
              <a:rPr lang="zh-CN" altLang="zh-CN" smtClean="0">
                <a:ea typeface="华文新魏"/>
              </a:rPr>
              <a:t>一般不用于浸润麻醉</a:t>
            </a:r>
            <a:r>
              <a:rPr lang="zh-CN" altLang="en-US" smtClean="0">
                <a:ea typeface="华文新魏"/>
              </a:rPr>
              <a:t>。</a:t>
            </a:r>
            <a:endParaRPr lang="zh-CN" altLang="zh-CN" sz="2400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本品易通过</a:t>
            </a:r>
            <a:r>
              <a:rPr lang="zh-CN" altLang="en-US" smtClean="0">
                <a:ea typeface="华文新魏"/>
              </a:rPr>
              <a:t>黏</a:t>
            </a:r>
            <a:r>
              <a:rPr lang="zh-CN" altLang="zh-CN" smtClean="0">
                <a:ea typeface="华文新魏"/>
              </a:rPr>
              <a:t>膜、损伤皮肤或注射部位吸收</a:t>
            </a:r>
            <a:r>
              <a:rPr lang="zh-CN" altLang="en-US" smtClean="0">
                <a:ea typeface="华文新魏"/>
              </a:rPr>
              <a:t>，</a:t>
            </a:r>
            <a:r>
              <a:rPr lang="zh-CN" altLang="zh-CN" smtClean="0">
                <a:ea typeface="华文新魏"/>
              </a:rPr>
              <a:t>大部分经肝分解</a:t>
            </a:r>
            <a:r>
              <a:rPr lang="zh-CN" altLang="en-US" smtClean="0">
                <a:ea typeface="华文新魏"/>
              </a:rPr>
              <a:t>，</a:t>
            </a:r>
            <a:r>
              <a:rPr lang="zh-CN" altLang="zh-CN" smtClean="0">
                <a:ea typeface="华文新魏"/>
              </a:rPr>
              <a:t>代谢产物经肾排出。</a:t>
            </a:r>
          </a:p>
          <a:p>
            <a:pPr lvl="1" eaLnBrk="1" hangingPunct="1"/>
            <a:endParaRPr lang="zh-CN" altLang="en-US" smtClean="0">
              <a:ea typeface="华文新魏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丁卡因（</a:t>
            </a:r>
            <a:r>
              <a:rPr lang="fr-FR" altLang="zh-CN" dirty="0" smtClean="0"/>
              <a:t>Tetracaine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3174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临床应用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主要用于表面局麻、浸润局麻、神经传导阻滞、硬膜外阻滞和蛛网膜下腔阻滞等</a:t>
            </a:r>
            <a:r>
              <a:rPr lang="zh-CN" altLang="en-US" smtClean="0">
                <a:ea typeface="华文新魏"/>
              </a:rPr>
              <a:t>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华文新魏"/>
                <a:ea typeface="华文新魏"/>
                <a:cs typeface="华文新魏"/>
              </a:rPr>
              <a:t>主要内容</a:t>
            </a:r>
          </a:p>
        </p:txBody>
      </p:sp>
      <p:sp>
        <p:nvSpPr>
          <p:cNvPr id="1433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ea typeface="华文新魏"/>
              </a:rPr>
              <a:t>概述</a:t>
            </a:r>
            <a:endParaRPr lang="en-US" altLang="zh-CN" smtClean="0">
              <a:ea typeface="华文新魏"/>
            </a:endParaRPr>
          </a:p>
          <a:p>
            <a:pPr eaLnBrk="1" hangingPunct="1"/>
            <a:r>
              <a:rPr lang="zh-CN" altLang="en-US" smtClean="0">
                <a:ea typeface="华文新魏"/>
              </a:rPr>
              <a:t>常用局麻药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z="3200" smtClean="0">
                <a:ea typeface="华文新魏"/>
              </a:rPr>
              <a:t>普鲁卡因</a:t>
            </a:r>
            <a:endParaRPr lang="en-US" altLang="zh-CN" sz="3200" smtClean="0">
              <a:ea typeface="华文新魏"/>
            </a:endParaRPr>
          </a:p>
          <a:p>
            <a:pPr lvl="1" eaLnBrk="1" hangingPunct="1"/>
            <a:r>
              <a:rPr lang="zh-CN" altLang="zh-CN" sz="3200" smtClean="0">
                <a:ea typeface="华文新魏"/>
              </a:rPr>
              <a:t>利多卡因</a:t>
            </a:r>
            <a:endParaRPr lang="en-US" altLang="zh-CN" sz="3200" smtClean="0">
              <a:ea typeface="华文新魏"/>
            </a:endParaRPr>
          </a:p>
          <a:p>
            <a:pPr lvl="1" eaLnBrk="1" hangingPunct="1"/>
            <a:r>
              <a:rPr lang="zh-CN" altLang="zh-CN" sz="3200" smtClean="0">
                <a:ea typeface="华文新魏"/>
              </a:rPr>
              <a:t>丁卡因</a:t>
            </a:r>
            <a:endParaRPr lang="en-US" altLang="zh-CN" sz="3200" smtClean="0">
              <a:ea typeface="华文新魏"/>
            </a:endParaRPr>
          </a:p>
          <a:p>
            <a:pPr lvl="1" eaLnBrk="1" hangingPunct="1"/>
            <a:r>
              <a:rPr lang="zh-CN" altLang="zh-CN" sz="3200" smtClean="0">
                <a:ea typeface="华文新魏"/>
              </a:rPr>
              <a:t>布比卡因</a:t>
            </a:r>
            <a:endParaRPr lang="en-US" altLang="zh-CN" sz="3200" smtClean="0">
              <a:ea typeface="华文新魏"/>
            </a:endParaRPr>
          </a:p>
          <a:p>
            <a:pPr lvl="1" eaLnBrk="1" hangingPunct="1"/>
            <a:r>
              <a:rPr lang="zh-CN" altLang="zh-CN" sz="3200" smtClean="0">
                <a:ea typeface="华文新魏"/>
              </a:rPr>
              <a:t>罗哌卡因</a:t>
            </a:r>
            <a:endParaRPr lang="zh-CN" altLang="en-US" sz="3200" smtClean="0">
              <a:ea typeface="华文新魏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丁卡因（</a:t>
            </a:r>
            <a:r>
              <a:rPr lang="fr-FR" altLang="zh-CN" dirty="0" smtClean="0"/>
              <a:t>Tetracaine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3277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不良反应</a:t>
            </a:r>
          </a:p>
          <a:p>
            <a:pPr lvl="1" eaLnBrk="1" hangingPunct="1"/>
            <a:r>
              <a:rPr lang="zh-CN" altLang="zh-CN" smtClean="0">
                <a:ea typeface="华文新魏"/>
              </a:rPr>
              <a:t>过敏反应：惊厥、眩晕、晕厥、低血压、休克。</a:t>
            </a:r>
          </a:p>
          <a:p>
            <a:pPr lvl="1" eaLnBrk="1" hangingPunct="1"/>
            <a:r>
              <a:rPr lang="zh-CN" altLang="zh-CN" smtClean="0">
                <a:ea typeface="华文新魏"/>
              </a:rPr>
              <a:t>中枢神经：腰麻后头痛、脊神经瘫痪、焦虑、神经衰弱、抽搐。</a:t>
            </a:r>
          </a:p>
          <a:p>
            <a:pPr lvl="1" eaLnBrk="1" hangingPunct="1"/>
            <a:r>
              <a:rPr lang="zh-CN" altLang="zh-CN" smtClean="0">
                <a:ea typeface="华文新魏"/>
              </a:rPr>
              <a:t>心血管：心动过缓、心律不齐、低血压。</a:t>
            </a:r>
          </a:p>
          <a:p>
            <a:pPr lvl="1" eaLnBrk="1" hangingPunct="1"/>
            <a:r>
              <a:rPr lang="zh-CN" altLang="zh-CN" smtClean="0">
                <a:ea typeface="华文新魏"/>
              </a:rPr>
              <a:t>眼：蛰伤感，长期用时可有角膜腐蚀、延迟愈合，表层腐坏脱落，角膜上皮干燥。</a:t>
            </a:r>
          </a:p>
          <a:p>
            <a:pPr lvl="1" eaLnBrk="1" hangingPunct="1"/>
            <a:r>
              <a:rPr lang="zh-CN" altLang="zh-CN" smtClean="0">
                <a:ea typeface="华文新魏"/>
              </a:rPr>
              <a:t>鼻、喉：</a:t>
            </a:r>
            <a:r>
              <a:rPr lang="zh-CN" altLang="en-US" smtClean="0">
                <a:ea typeface="华文新魏"/>
              </a:rPr>
              <a:t>黏</a:t>
            </a:r>
            <a:r>
              <a:rPr lang="zh-CN" altLang="zh-CN" smtClean="0">
                <a:ea typeface="华文新魏"/>
              </a:rPr>
              <a:t>膜干燥、咳嗽反射抑制延长。</a:t>
            </a:r>
            <a:r>
              <a:rPr lang="en-US" altLang="zh-CN" smtClean="0">
                <a:ea typeface="华文新魏"/>
              </a:rPr>
              <a:t>  </a:t>
            </a:r>
            <a:endParaRPr lang="zh-CN" altLang="en-US" smtClean="0">
              <a:ea typeface="华文新魏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丁卡因（</a:t>
            </a:r>
            <a:r>
              <a:rPr lang="fr-FR" altLang="zh-CN" dirty="0" smtClean="0"/>
              <a:t>Tetracaine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3379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禁忌症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z="3200" smtClean="0">
                <a:ea typeface="华文新魏"/>
              </a:rPr>
              <a:t>年老、衰弱，对本品或其他酯类局麻药过敏者、对对基氨苯甲酸及其他类似剂过敏者、注射处有感染、小儿、孕妇等禁用。</a:t>
            </a:r>
            <a:endParaRPr lang="en-US" altLang="zh-CN" sz="3200" smtClean="0">
              <a:ea typeface="华文新魏"/>
            </a:endParaRPr>
          </a:p>
          <a:p>
            <a:pPr lvl="1" eaLnBrk="1" hangingPunct="1"/>
            <a:r>
              <a:rPr lang="zh-CN" altLang="zh-CN" sz="3200" smtClean="0">
                <a:ea typeface="华文新魏"/>
              </a:rPr>
              <a:t>休克、哺乳期妇女、恶病质、心代偿功能失调者慎用。</a:t>
            </a:r>
          </a:p>
          <a:p>
            <a:pPr eaLnBrk="1" hangingPunct="1"/>
            <a:endParaRPr lang="zh-CN" altLang="en-US" smtClean="0">
              <a:ea typeface="华文新魏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丁卡因（</a:t>
            </a:r>
            <a:r>
              <a:rPr lang="fr-FR" altLang="zh-CN" dirty="0" smtClean="0"/>
              <a:t>Tetracaine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3481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常用制剂和用法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z="3200" smtClean="0">
                <a:ea typeface="华文新魏"/>
              </a:rPr>
              <a:t>粉针（需加氯化钠注射液或灭菌注射用水溶解使用）：</a:t>
            </a:r>
            <a:r>
              <a:rPr lang="en-US" altLang="zh-CN" sz="3200" smtClean="0">
                <a:ea typeface="华文新魏"/>
              </a:rPr>
              <a:t>50mg/</a:t>
            </a:r>
            <a:r>
              <a:rPr lang="zh-CN" altLang="zh-CN" sz="3200" smtClean="0">
                <a:ea typeface="华文新魏"/>
              </a:rPr>
              <a:t>支。</a:t>
            </a:r>
            <a:endParaRPr lang="zh-CN" altLang="zh-CN" sz="2400" smtClean="0">
              <a:ea typeface="华文新魏"/>
            </a:endParaRPr>
          </a:p>
          <a:p>
            <a:pPr lvl="1" eaLnBrk="1" hangingPunct="1"/>
            <a:r>
              <a:rPr lang="zh-CN" altLang="zh-CN" sz="3200" smtClean="0">
                <a:ea typeface="华文新魏"/>
              </a:rPr>
              <a:t>表面局麻</a:t>
            </a:r>
            <a:r>
              <a:rPr lang="zh-CN" altLang="en-US" sz="3200" smtClean="0">
                <a:ea typeface="华文新魏"/>
              </a:rPr>
              <a:t>、</a:t>
            </a:r>
            <a:r>
              <a:rPr lang="zh-CN" altLang="zh-CN" sz="3200" smtClean="0">
                <a:ea typeface="华文新魏"/>
              </a:rPr>
              <a:t>浸润局麻</a:t>
            </a:r>
            <a:r>
              <a:rPr lang="zh-CN" altLang="en-US" sz="3200" smtClean="0">
                <a:ea typeface="华文新魏"/>
              </a:rPr>
              <a:t>、</a:t>
            </a:r>
            <a:r>
              <a:rPr lang="zh-CN" altLang="zh-CN" sz="3200" smtClean="0">
                <a:ea typeface="华文新魏"/>
              </a:rPr>
              <a:t>硬膜外阻滞</a:t>
            </a:r>
            <a:r>
              <a:rPr lang="zh-CN" altLang="en-US" sz="3200" smtClean="0">
                <a:ea typeface="华文新魏"/>
              </a:rPr>
              <a:t>、</a:t>
            </a:r>
            <a:r>
              <a:rPr lang="zh-CN" altLang="zh-CN" sz="3200" smtClean="0">
                <a:ea typeface="华文新魏"/>
              </a:rPr>
              <a:t>神经传导阻滞</a:t>
            </a:r>
            <a:r>
              <a:rPr lang="zh-CN" altLang="en-US" sz="3200" smtClean="0">
                <a:ea typeface="华文新魏"/>
              </a:rPr>
              <a:t>、</a:t>
            </a:r>
            <a:r>
              <a:rPr lang="zh-CN" altLang="zh-CN" sz="3200" smtClean="0">
                <a:ea typeface="华文新魏"/>
              </a:rPr>
              <a:t>蛛网膜下腔阻滞</a:t>
            </a:r>
            <a:r>
              <a:rPr lang="zh-CN" altLang="en-US" sz="3200" smtClean="0">
                <a:ea typeface="华文新魏"/>
              </a:rPr>
              <a:t>。</a:t>
            </a:r>
            <a:endParaRPr lang="zh-CN" altLang="zh-CN" sz="2400" smtClean="0">
              <a:ea typeface="华文新魏"/>
            </a:endParaRPr>
          </a:p>
          <a:p>
            <a:pPr lvl="1" eaLnBrk="1" hangingPunct="1"/>
            <a:endParaRPr lang="zh-CN" altLang="en-US" smtClean="0">
              <a:ea typeface="华文新魏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丁卡因（</a:t>
            </a:r>
            <a:r>
              <a:rPr lang="fr-FR" altLang="zh-CN" dirty="0" smtClean="0"/>
              <a:t>Tetracaine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3584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药疗监护须知</a:t>
            </a:r>
          </a:p>
          <a:p>
            <a:pPr lvl="1" eaLnBrk="1" hangingPunct="1"/>
            <a:r>
              <a:rPr lang="zh-CN" altLang="zh-CN" smtClean="0">
                <a:ea typeface="华文新魏"/>
              </a:rPr>
              <a:t>会引起急性心功能不全、心力衰竭或循环骤停等严重不良反应</a:t>
            </a:r>
            <a:r>
              <a:rPr lang="zh-CN" altLang="en-US" smtClean="0">
                <a:ea typeface="华文新魏"/>
              </a:rPr>
              <a:t>。</a:t>
            </a:r>
            <a:endParaRPr lang="zh-CN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用于喉、气管或食</a:t>
            </a:r>
            <a:r>
              <a:rPr lang="zh-CN" altLang="en-US" smtClean="0">
                <a:ea typeface="华文新魏"/>
              </a:rPr>
              <a:t>管黏</a:t>
            </a:r>
            <a:r>
              <a:rPr lang="zh-CN" altLang="zh-CN" smtClean="0">
                <a:ea typeface="华文新魏"/>
              </a:rPr>
              <a:t>膜时，可用</a:t>
            </a:r>
            <a:r>
              <a:rPr lang="en-US" altLang="zh-CN" smtClean="0">
                <a:ea typeface="华文新魏"/>
              </a:rPr>
              <a:t>0.1</a:t>
            </a:r>
            <a:r>
              <a:rPr lang="zh-CN" altLang="zh-CN" smtClean="0">
                <a:ea typeface="华文新魏"/>
              </a:rPr>
              <a:t>％肾上腺素</a:t>
            </a:r>
            <a:r>
              <a:rPr lang="en-US" altLang="zh-CN" smtClean="0">
                <a:ea typeface="华文新魏"/>
              </a:rPr>
              <a:t>0.06ml</a:t>
            </a:r>
            <a:r>
              <a:rPr lang="zh-CN" altLang="zh-CN" smtClean="0">
                <a:ea typeface="华文新魏"/>
              </a:rPr>
              <a:t>加入本品</a:t>
            </a:r>
            <a:r>
              <a:rPr lang="en-US" altLang="zh-CN" smtClean="0">
                <a:ea typeface="华文新魏"/>
              </a:rPr>
              <a:t>1ml</a:t>
            </a:r>
            <a:r>
              <a:rPr lang="zh-CN" altLang="zh-CN" smtClean="0">
                <a:ea typeface="华文新魏"/>
              </a:rPr>
              <a:t>以延迟吸收</a:t>
            </a:r>
            <a:r>
              <a:rPr lang="zh-CN" altLang="en-US" smtClean="0">
                <a:ea typeface="华文新魏"/>
              </a:rPr>
              <a:t>。</a:t>
            </a:r>
            <a:endParaRPr lang="zh-CN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喉部麻醉的</a:t>
            </a:r>
            <a:r>
              <a:rPr lang="zh-CN" altLang="en-US" smtClean="0">
                <a:ea typeface="华文新魏"/>
              </a:rPr>
              <a:t>患者</a:t>
            </a:r>
            <a:r>
              <a:rPr lang="zh-CN" altLang="zh-CN" smtClean="0">
                <a:ea typeface="华文新魏"/>
              </a:rPr>
              <a:t>，在未恢复感觉前不可进食</a:t>
            </a:r>
            <a:r>
              <a:rPr lang="zh-CN" altLang="en-US" smtClean="0">
                <a:ea typeface="华文新魏"/>
              </a:rPr>
              <a:t>。</a:t>
            </a:r>
            <a:endParaRPr lang="zh-CN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本品可致角膜腐蚀。</a:t>
            </a:r>
          </a:p>
          <a:p>
            <a:pPr eaLnBrk="1" hangingPunct="1"/>
            <a:endParaRPr lang="zh-CN" altLang="en-US" smtClean="0">
              <a:ea typeface="华文新魏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丁卡因（</a:t>
            </a:r>
            <a:r>
              <a:rPr lang="fr-FR" altLang="zh-CN" dirty="0" smtClean="0"/>
              <a:t>Tetracaine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3686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药物相互作用</a:t>
            </a:r>
          </a:p>
          <a:p>
            <a:pPr lvl="1" eaLnBrk="1" hangingPunct="1"/>
            <a:r>
              <a:rPr lang="zh-CN" altLang="zh-CN" sz="3200" smtClean="0">
                <a:ea typeface="华文新魏"/>
              </a:rPr>
              <a:t>避免</a:t>
            </a:r>
            <a:r>
              <a:rPr lang="zh-CN" altLang="en-US" sz="3200" smtClean="0">
                <a:ea typeface="华文新魏"/>
              </a:rPr>
              <a:t>与</a:t>
            </a:r>
            <a:r>
              <a:rPr lang="zh-CN" altLang="zh-CN" sz="3200" smtClean="0">
                <a:ea typeface="华文新魏"/>
              </a:rPr>
              <a:t>磺胺类药物同用</a:t>
            </a:r>
            <a:r>
              <a:rPr lang="zh-CN" altLang="en-US" sz="3200" smtClean="0">
                <a:ea typeface="华文新魏"/>
              </a:rPr>
              <a:t>。</a:t>
            </a:r>
            <a:endParaRPr lang="en-US" altLang="zh-CN" sz="3200" smtClean="0">
              <a:ea typeface="华文新魏"/>
            </a:endParaRPr>
          </a:p>
          <a:p>
            <a:pPr lvl="1" eaLnBrk="1" hangingPunct="1"/>
            <a:r>
              <a:rPr lang="zh-CN" altLang="zh-CN" sz="3200" smtClean="0">
                <a:ea typeface="华文新魏"/>
              </a:rPr>
              <a:t>浸润麻醉时常与普鲁卡因或利多卡因混合应用</a:t>
            </a:r>
            <a:r>
              <a:rPr lang="zh-CN" altLang="en-US" sz="3200" smtClean="0">
                <a:ea typeface="华文新魏"/>
              </a:rPr>
              <a:t>。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布比卡因（</a:t>
            </a:r>
            <a:r>
              <a:rPr lang="fr-FR" altLang="zh-CN" dirty="0" smtClean="0"/>
              <a:t>Bupivacaine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3789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z="3900" smtClean="0">
                <a:ea typeface="华文新魏"/>
              </a:rPr>
              <a:t>药理作用和体内过程</a:t>
            </a:r>
            <a:endParaRPr lang="en-US" altLang="zh-CN" sz="3900" smtClean="0">
              <a:ea typeface="华文新魏"/>
            </a:endParaRPr>
          </a:p>
          <a:p>
            <a:pPr lvl="1" eaLnBrk="1" hangingPunct="1"/>
            <a:r>
              <a:rPr lang="zh-CN" altLang="zh-CN" sz="3500" smtClean="0">
                <a:ea typeface="华文新魏"/>
              </a:rPr>
              <a:t>酰胺类长效局麻药</a:t>
            </a:r>
            <a:endParaRPr lang="en-US" altLang="zh-CN" sz="3500" smtClean="0">
              <a:ea typeface="华文新魏"/>
            </a:endParaRPr>
          </a:p>
          <a:p>
            <a:pPr lvl="2" eaLnBrk="1" hangingPunct="1"/>
            <a:r>
              <a:rPr lang="zh-CN" altLang="zh-CN" sz="3000" smtClean="0">
                <a:ea typeface="华文新魏"/>
              </a:rPr>
              <a:t>局麻作用和毒性均较利多卡因强，作用时间比利多卡因</a:t>
            </a:r>
            <a:r>
              <a:rPr lang="zh-CN" altLang="en-US" sz="3000" smtClean="0">
                <a:ea typeface="华文新魏"/>
              </a:rPr>
              <a:t>长。</a:t>
            </a:r>
            <a:endParaRPr lang="zh-CN" altLang="zh-CN" sz="2200" smtClean="0">
              <a:ea typeface="华文新魏"/>
            </a:endParaRPr>
          </a:p>
          <a:p>
            <a:pPr lvl="2" eaLnBrk="1" hangingPunct="1"/>
            <a:r>
              <a:rPr lang="zh-CN" altLang="zh-CN" sz="3000" smtClean="0">
                <a:ea typeface="华文新魏"/>
              </a:rPr>
              <a:t>无血管扩张作用，阻滞时间长</a:t>
            </a:r>
            <a:r>
              <a:rPr lang="zh-CN" altLang="en-US" sz="3000" smtClean="0">
                <a:ea typeface="华文新魏"/>
              </a:rPr>
              <a:t>。</a:t>
            </a:r>
            <a:endParaRPr lang="en-US" altLang="zh-CN" sz="3000" smtClean="0">
              <a:ea typeface="华文新魏"/>
            </a:endParaRPr>
          </a:p>
          <a:p>
            <a:pPr lvl="1" eaLnBrk="1" hangingPunct="1"/>
            <a:r>
              <a:rPr lang="zh-CN" altLang="zh-CN" sz="3500" smtClean="0">
                <a:ea typeface="华文新魏"/>
              </a:rPr>
              <a:t>浸润麻醉</a:t>
            </a:r>
            <a:r>
              <a:rPr lang="en-US" altLang="zh-CN" sz="3500" smtClean="0">
                <a:ea typeface="华文新魏"/>
              </a:rPr>
              <a:t>2</a:t>
            </a:r>
            <a:r>
              <a:rPr lang="zh-CN" altLang="zh-CN" sz="3500" smtClean="0">
                <a:latin typeface="Arial" charset="0"/>
                <a:ea typeface="宋体" charset="-122"/>
              </a:rPr>
              <a:t>～</a:t>
            </a:r>
            <a:r>
              <a:rPr lang="en-US" altLang="zh-CN" sz="3500" smtClean="0">
                <a:ea typeface="华文新魏"/>
                <a:cs typeface="华文新魏"/>
              </a:rPr>
              <a:t>10</a:t>
            </a:r>
            <a:r>
              <a:rPr lang="zh-CN" altLang="en-US" sz="3500" smtClean="0">
                <a:ea typeface="华文新魏"/>
                <a:cs typeface="华文新魏"/>
              </a:rPr>
              <a:t>分钟</a:t>
            </a:r>
            <a:r>
              <a:rPr lang="zh-CN" altLang="zh-CN" sz="3500" smtClean="0">
                <a:ea typeface="华文新魏"/>
                <a:cs typeface="华文新魏"/>
              </a:rPr>
              <a:t>起效，用于硬膜外麻醉</a:t>
            </a:r>
            <a:r>
              <a:rPr lang="en-US" altLang="zh-CN" sz="3500" smtClean="0">
                <a:ea typeface="华文新魏"/>
                <a:cs typeface="华文新魏"/>
              </a:rPr>
              <a:t>4</a:t>
            </a:r>
            <a:r>
              <a:rPr lang="zh-CN" altLang="zh-CN" sz="3500" smtClean="0">
                <a:latin typeface="Arial" charset="0"/>
                <a:ea typeface="宋体" charset="-122"/>
              </a:rPr>
              <a:t>～</a:t>
            </a:r>
            <a:r>
              <a:rPr lang="en-US" altLang="zh-CN" sz="3500" smtClean="0">
                <a:ea typeface="华文新魏"/>
                <a:cs typeface="华文新魏"/>
              </a:rPr>
              <a:t>17</a:t>
            </a:r>
            <a:r>
              <a:rPr lang="zh-CN" altLang="en-US" sz="3500" smtClean="0">
                <a:ea typeface="华文新魏"/>
                <a:cs typeface="华文新魏"/>
              </a:rPr>
              <a:t>分钟</a:t>
            </a:r>
            <a:r>
              <a:rPr lang="zh-CN" altLang="zh-CN" sz="3500" smtClean="0">
                <a:ea typeface="华文新魏"/>
                <a:cs typeface="华文新魏"/>
              </a:rPr>
              <a:t>起效，用于腰麻</a:t>
            </a:r>
            <a:r>
              <a:rPr lang="en-US" altLang="zh-CN" sz="3500" smtClean="0">
                <a:ea typeface="华文新魏"/>
                <a:cs typeface="华文新魏"/>
              </a:rPr>
              <a:t>1</a:t>
            </a:r>
            <a:r>
              <a:rPr lang="zh-CN" altLang="en-US" sz="3500" smtClean="0">
                <a:ea typeface="华文新魏"/>
                <a:cs typeface="华文新魏"/>
              </a:rPr>
              <a:t>分钟</a:t>
            </a:r>
            <a:r>
              <a:rPr lang="zh-CN" altLang="zh-CN" sz="3500" smtClean="0">
                <a:ea typeface="华文新魏"/>
                <a:cs typeface="华文新魏"/>
              </a:rPr>
              <a:t>起效。</a:t>
            </a:r>
          </a:p>
          <a:p>
            <a:pPr lvl="1" eaLnBrk="1" hangingPunct="1"/>
            <a:r>
              <a:rPr lang="zh-CN" altLang="zh-CN" sz="3500" smtClean="0">
                <a:ea typeface="华文新魏"/>
                <a:cs typeface="华文新魏"/>
              </a:rPr>
              <a:t>在肝代谢，经肾排泄</a:t>
            </a:r>
            <a:r>
              <a:rPr lang="zh-CN" altLang="en-US" sz="3500" smtClean="0">
                <a:ea typeface="华文新魏"/>
                <a:cs typeface="华文新魏"/>
              </a:rPr>
              <a:t>。</a:t>
            </a:r>
            <a:endParaRPr lang="zh-CN" altLang="zh-CN" sz="2400" smtClean="0">
              <a:ea typeface="华文新魏"/>
              <a:cs typeface="华文新魏"/>
            </a:endParaRPr>
          </a:p>
          <a:p>
            <a:pPr lvl="1" eaLnBrk="1" hangingPunct="1"/>
            <a:endParaRPr lang="zh-CN" altLang="en-US" smtClean="0">
              <a:ea typeface="华文新魏"/>
              <a:cs typeface="华文新魏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布比卡因（</a:t>
            </a:r>
            <a:r>
              <a:rPr lang="fr-FR" altLang="zh-CN" dirty="0" smtClean="0"/>
              <a:t>Bupivacaine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3891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临床应用</a:t>
            </a:r>
          </a:p>
          <a:p>
            <a:pPr lvl="1" eaLnBrk="1" hangingPunct="1"/>
            <a:r>
              <a:rPr lang="zh-CN" altLang="zh-CN" sz="3200" smtClean="0">
                <a:ea typeface="华文新魏"/>
              </a:rPr>
              <a:t>麻醉</a:t>
            </a:r>
            <a:endParaRPr lang="en-US" altLang="zh-CN" sz="3200" smtClean="0">
              <a:ea typeface="华文新魏"/>
            </a:endParaRPr>
          </a:p>
          <a:p>
            <a:pPr lvl="1" eaLnBrk="1" hangingPunct="1"/>
            <a:r>
              <a:rPr lang="zh-CN" altLang="zh-CN" sz="3200" smtClean="0">
                <a:ea typeface="华文新魏"/>
              </a:rPr>
              <a:t>手术后镇痛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布比卡因（</a:t>
            </a:r>
            <a:r>
              <a:rPr lang="fr-FR" altLang="zh-CN" dirty="0" smtClean="0"/>
              <a:t>Bupivacaine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3993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不良反应及禁忌</a:t>
            </a:r>
            <a:r>
              <a:rPr lang="zh-CN" altLang="en-US" smtClean="0">
                <a:ea typeface="华文新魏"/>
              </a:rPr>
              <a:t>证</a:t>
            </a:r>
            <a:endParaRPr lang="zh-CN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不良反应</a:t>
            </a:r>
            <a:endParaRPr lang="en-US" altLang="zh-CN" smtClean="0">
              <a:ea typeface="华文新魏"/>
            </a:endParaRPr>
          </a:p>
          <a:p>
            <a:pPr lvl="2" eaLnBrk="1" hangingPunct="1"/>
            <a:r>
              <a:rPr lang="zh-CN" altLang="zh-CN" smtClean="0">
                <a:ea typeface="华文新魏"/>
              </a:rPr>
              <a:t>偶见兴奋、低血压、抽搐、心律失常、心动过缓、呼吸抑制、恶心、呕吐</a:t>
            </a:r>
            <a:r>
              <a:rPr lang="zh-CN" altLang="en-US" smtClean="0">
                <a:ea typeface="华文新魏"/>
              </a:rPr>
              <a:t>。</a:t>
            </a:r>
            <a:endParaRPr lang="zh-CN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禁忌证</a:t>
            </a:r>
            <a:endParaRPr lang="en-US" altLang="zh-CN" smtClean="0">
              <a:ea typeface="华文新魏"/>
            </a:endParaRPr>
          </a:p>
          <a:p>
            <a:pPr lvl="2" eaLnBrk="1" hangingPunct="1"/>
            <a:r>
              <a:rPr lang="zh-CN" altLang="zh-CN" smtClean="0">
                <a:ea typeface="华文新魏"/>
              </a:rPr>
              <a:t>对酰胺类药过敏者、严重肝或肾功能不良者、低蛋白血症者禁用</a:t>
            </a:r>
            <a:r>
              <a:rPr lang="zh-CN" altLang="en-US" smtClean="0">
                <a:ea typeface="华文新魏"/>
              </a:rPr>
              <a:t>。</a:t>
            </a:r>
            <a:endParaRPr lang="en-US" altLang="zh-CN" smtClean="0">
              <a:ea typeface="华文新魏"/>
            </a:endParaRPr>
          </a:p>
          <a:p>
            <a:pPr lvl="2" eaLnBrk="1" hangingPunct="1"/>
            <a:r>
              <a:rPr lang="en-US" altLang="zh-CN" smtClean="0">
                <a:ea typeface="华文新魏"/>
              </a:rPr>
              <a:t>12</a:t>
            </a:r>
            <a:r>
              <a:rPr lang="zh-CN" altLang="zh-CN" smtClean="0">
                <a:ea typeface="华文新魏"/>
              </a:rPr>
              <a:t>岁以下儿童、孕妇慎用</a:t>
            </a:r>
            <a:r>
              <a:rPr lang="zh-CN" altLang="en-US" smtClean="0">
                <a:ea typeface="华文新魏"/>
              </a:rPr>
              <a:t>。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布比卡因（</a:t>
            </a:r>
            <a:r>
              <a:rPr lang="fr-FR" altLang="zh-CN" dirty="0" smtClean="0"/>
              <a:t>Bupivacaine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4096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常用制剂和用法</a:t>
            </a:r>
          </a:p>
          <a:p>
            <a:pPr lvl="1" eaLnBrk="1" hangingPunct="1"/>
            <a:r>
              <a:rPr lang="zh-CN" altLang="zh-CN" sz="3200" smtClean="0">
                <a:ea typeface="华文新魏"/>
              </a:rPr>
              <a:t>注射剂：每支</a:t>
            </a:r>
            <a:r>
              <a:rPr lang="en-US" altLang="zh-CN" sz="3200" smtClean="0">
                <a:ea typeface="华文新魏"/>
              </a:rPr>
              <a:t>37.5mg(5ml)</a:t>
            </a:r>
            <a:r>
              <a:rPr lang="zh-CN" altLang="en-US" sz="3200" smtClean="0">
                <a:ea typeface="华文新魏"/>
              </a:rPr>
              <a:t>。</a:t>
            </a:r>
            <a:endParaRPr lang="zh-CN" altLang="zh-CN" sz="3200" smtClean="0">
              <a:ea typeface="华文新魏"/>
            </a:endParaRPr>
          </a:p>
          <a:p>
            <a:pPr lvl="1" eaLnBrk="1" hangingPunct="1"/>
            <a:r>
              <a:rPr lang="zh-CN" altLang="zh-CN" sz="3200" smtClean="0">
                <a:ea typeface="华文新魏"/>
              </a:rPr>
              <a:t>浸润麻醉</a:t>
            </a:r>
            <a:r>
              <a:rPr lang="zh-CN" altLang="en-US" sz="3200" smtClean="0">
                <a:ea typeface="华文新魏"/>
              </a:rPr>
              <a:t>，</a:t>
            </a:r>
            <a:r>
              <a:rPr lang="zh-CN" altLang="zh-CN" sz="3200" smtClean="0">
                <a:ea typeface="华文新魏"/>
              </a:rPr>
              <a:t>神经传导阻滞及硬膜外阻滞</a:t>
            </a:r>
            <a:r>
              <a:rPr lang="zh-CN" altLang="en-US" sz="3200" smtClean="0">
                <a:ea typeface="华文新魏"/>
              </a:rPr>
              <a:t>。</a:t>
            </a:r>
            <a:endParaRPr lang="zh-CN" altLang="zh-CN" sz="3200" smtClean="0">
              <a:ea typeface="华文新魏"/>
            </a:endParaRPr>
          </a:p>
          <a:p>
            <a:pPr eaLnBrk="1" hangingPunct="1"/>
            <a:endParaRPr lang="zh-CN" altLang="en-US" smtClean="0">
              <a:ea typeface="华文新魏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布比卡因（</a:t>
            </a:r>
            <a:r>
              <a:rPr lang="fr-FR" altLang="zh-CN" dirty="0" smtClean="0"/>
              <a:t>Bupivacaine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4198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药疗监护须知</a:t>
            </a:r>
          </a:p>
          <a:p>
            <a:pPr lvl="1" eaLnBrk="1" hangingPunct="1"/>
            <a:r>
              <a:rPr lang="zh-CN" altLang="zh-CN" sz="3200" smtClean="0">
                <a:ea typeface="华文新魏"/>
              </a:rPr>
              <a:t>用药期间注意监护血压、心律、呼吸</a:t>
            </a:r>
            <a:r>
              <a:rPr lang="zh-CN" altLang="en-US" sz="3200" smtClean="0">
                <a:ea typeface="华文新魏"/>
              </a:rPr>
              <a:t>。</a:t>
            </a:r>
            <a:endParaRPr lang="zh-CN" altLang="zh-CN" sz="3200" smtClean="0">
              <a:ea typeface="华文新魏"/>
            </a:endParaRPr>
          </a:p>
          <a:p>
            <a:pPr eaLnBrk="1" hangingPunct="1"/>
            <a:r>
              <a:rPr lang="zh-CN" altLang="zh-CN" smtClean="0">
                <a:ea typeface="华文新魏"/>
              </a:rPr>
              <a:t>药物相互作用</a:t>
            </a:r>
          </a:p>
          <a:p>
            <a:pPr lvl="1" eaLnBrk="1" hangingPunct="1"/>
            <a:r>
              <a:rPr lang="zh-CN" altLang="zh-CN" sz="3200" smtClean="0">
                <a:ea typeface="华文新魏"/>
              </a:rPr>
              <a:t>不能</a:t>
            </a:r>
            <a:r>
              <a:rPr lang="zh-CN" altLang="en-US" sz="3200" smtClean="0">
                <a:ea typeface="华文新魏"/>
              </a:rPr>
              <a:t>与</a:t>
            </a:r>
            <a:r>
              <a:rPr lang="zh-CN" altLang="zh-CN" sz="3200" smtClean="0">
                <a:ea typeface="华文新魏"/>
              </a:rPr>
              <a:t>碱性溶液合用</a:t>
            </a:r>
            <a:r>
              <a:rPr lang="zh-CN" altLang="en-US" sz="3200" smtClean="0">
                <a:ea typeface="华文新魏"/>
              </a:rPr>
              <a:t>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华文新魏"/>
                <a:ea typeface="华文新魏"/>
                <a:cs typeface="华文新魏"/>
              </a:rPr>
              <a:t>概述</a:t>
            </a:r>
          </a:p>
        </p:txBody>
      </p:sp>
      <p:sp>
        <p:nvSpPr>
          <p:cNvPr id="1536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局部麻醉药（</a:t>
            </a:r>
            <a:r>
              <a:rPr lang="en-US" altLang="zh-CN" smtClean="0">
                <a:ea typeface="华文新魏"/>
              </a:rPr>
              <a:t>local anaesthetics</a:t>
            </a:r>
            <a:r>
              <a:rPr lang="zh-CN" altLang="zh-CN" smtClean="0">
                <a:ea typeface="华文新魏"/>
              </a:rPr>
              <a:t>）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z="3200" smtClean="0">
                <a:ea typeface="华文新魏"/>
              </a:rPr>
              <a:t>简称局麻药，是一类局部应用于神经组织后能可逆的阻断神经冲动的产生和传导，在意识清醒的条件下，使有关神经支配的相应区域出现暂时性、可逆性痛觉及其它感觉丧失。</a:t>
            </a:r>
            <a:endParaRPr lang="zh-CN" altLang="en-US" sz="3200" smtClean="0">
              <a:ea typeface="华文新魏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罗哌卡因（</a:t>
            </a:r>
            <a:r>
              <a:rPr lang="fr-FR" altLang="zh-CN" dirty="0" smtClean="0"/>
              <a:t>Ropivacaine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4301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药理作用和体内过程</a:t>
            </a:r>
          </a:p>
          <a:p>
            <a:pPr lvl="1" eaLnBrk="1" hangingPunct="1"/>
            <a:r>
              <a:rPr lang="zh-CN" altLang="zh-CN" smtClean="0">
                <a:ea typeface="华文新魏"/>
              </a:rPr>
              <a:t>纯左旋体酰胺类长效局麻药</a:t>
            </a:r>
            <a:endParaRPr lang="en-US" altLang="zh-CN" smtClean="0">
              <a:ea typeface="华文新魏"/>
            </a:endParaRPr>
          </a:p>
          <a:p>
            <a:pPr lvl="2" eaLnBrk="1" hangingPunct="1"/>
            <a:r>
              <a:rPr lang="zh-CN" altLang="zh-CN" smtClean="0">
                <a:ea typeface="华文新魏"/>
              </a:rPr>
              <a:t>大剂量可产生外科麻醉</a:t>
            </a:r>
            <a:r>
              <a:rPr lang="zh-CN" altLang="en-US" smtClean="0">
                <a:ea typeface="华文新魏"/>
              </a:rPr>
              <a:t>。</a:t>
            </a:r>
            <a:endParaRPr lang="en-US" altLang="zh-CN" smtClean="0">
              <a:ea typeface="华文新魏"/>
            </a:endParaRPr>
          </a:p>
          <a:p>
            <a:pPr lvl="2" eaLnBrk="1" hangingPunct="1"/>
            <a:r>
              <a:rPr lang="zh-CN" altLang="zh-CN" smtClean="0">
                <a:ea typeface="华文新魏"/>
              </a:rPr>
              <a:t>小剂量时则产生感觉阻滞（镇痛）仅伴有局限的非进行性运动阻滞</a:t>
            </a:r>
            <a:r>
              <a:rPr lang="zh-CN" altLang="en-US" smtClean="0">
                <a:ea typeface="华文新魏"/>
              </a:rPr>
              <a:t>。</a:t>
            </a:r>
            <a:endParaRPr lang="zh-CN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浸润麻醉</a:t>
            </a:r>
            <a:r>
              <a:rPr lang="zh-CN" altLang="en-US" smtClean="0">
                <a:ea typeface="华文新魏"/>
              </a:rPr>
              <a:t>，</a:t>
            </a:r>
            <a:r>
              <a:rPr lang="zh-CN" altLang="zh-CN" smtClean="0">
                <a:ea typeface="华文新魏"/>
              </a:rPr>
              <a:t>硬膜外麻醉</a:t>
            </a:r>
            <a:r>
              <a:rPr lang="zh-CN" altLang="en-US" smtClean="0">
                <a:ea typeface="华文新魏"/>
              </a:rPr>
              <a:t>。</a:t>
            </a:r>
            <a:endParaRPr lang="zh-CN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作用时间依麻醉部位不同而异，一般为</a:t>
            </a:r>
            <a:r>
              <a:rPr lang="en-US" altLang="zh-CN" smtClean="0">
                <a:ea typeface="华文新魏"/>
              </a:rPr>
              <a:t>2</a:t>
            </a:r>
            <a:r>
              <a:rPr lang="zh-CN" altLang="zh-CN" smtClean="0">
                <a:latin typeface="Arial" charset="0"/>
                <a:ea typeface="宋体" charset="-122"/>
              </a:rPr>
              <a:t>～</a:t>
            </a:r>
            <a:r>
              <a:rPr lang="en-US" altLang="zh-CN" smtClean="0">
                <a:ea typeface="华文新魏"/>
                <a:cs typeface="华文新魏"/>
              </a:rPr>
              <a:t>6</a:t>
            </a:r>
            <a:r>
              <a:rPr lang="zh-CN" altLang="en-US" smtClean="0">
                <a:ea typeface="华文新魏"/>
                <a:cs typeface="华文新魏"/>
              </a:rPr>
              <a:t>小时。</a:t>
            </a:r>
          </a:p>
          <a:p>
            <a:pPr lvl="1" eaLnBrk="1" hangingPunct="1"/>
            <a:r>
              <a:rPr lang="zh-CN" altLang="zh-CN" smtClean="0">
                <a:ea typeface="华文新魏"/>
                <a:cs typeface="华文新魏"/>
              </a:rPr>
              <a:t>在肝代谢，经肾排泄</a:t>
            </a:r>
            <a:r>
              <a:rPr lang="zh-CN" altLang="en-US" smtClean="0">
                <a:ea typeface="华文新魏"/>
                <a:cs typeface="华文新魏"/>
              </a:rPr>
              <a:t>。</a:t>
            </a:r>
            <a:endParaRPr lang="zh-CN" altLang="zh-CN" smtClean="0">
              <a:ea typeface="华文新魏"/>
              <a:cs typeface="华文新魏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罗哌卡因（</a:t>
            </a:r>
            <a:r>
              <a:rPr lang="fr-FR" altLang="zh-CN" dirty="0" smtClean="0"/>
              <a:t>Ropivacaine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44034" name="内容占位符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9228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zh-CN" smtClean="0">
                <a:ea typeface="华文新魏"/>
              </a:rPr>
              <a:t>临床应用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zh-CN" smtClean="0">
                <a:ea typeface="华文新魏"/>
              </a:rPr>
              <a:t>主要用于麻醉和急性疼痛控制。</a:t>
            </a:r>
          </a:p>
          <a:p>
            <a:pPr eaLnBrk="1" hangingPunct="1">
              <a:lnSpc>
                <a:spcPct val="90000"/>
              </a:lnSpc>
            </a:pPr>
            <a:r>
              <a:rPr lang="zh-CN" altLang="zh-CN" smtClean="0">
                <a:ea typeface="华文新魏"/>
              </a:rPr>
              <a:t>不良反应</a:t>
            </a:r>
            <a:endParaRPr lang="en-US" altLang="zh-CN" smtClean="0">
              <a:ea typeface="华文新魏"/>
            </a:endParaRPr>
          </a:p>
          <a:p>
            <a:pPr lvl="1" eaLnBrk="1" hangingPunct="1">
              <a:lnSpc>
                <a:spcPct val="90000"/>
              </a:lnSpc>
            </a:pPr>
            <a:r>
              <a:rPr lang="zh-CN" altLang="zh-CN" smtClean="0">
                <a:ea typeface="华文新魏"/>
              </a:rPr>
              <a:t>最常见的不良反应是恶心和低血压</a:t>
            </a:r>
            <a:r>
              <a:rPr lang="zh-CN" altLang="en-US" smtClean="0">
                <a:ea typeface="华文新魏"/>
              </a:rPr>
              <a:t>。</a:t>
            </a:r>
            <a:endParaRPr lang="en-US" altLang="zh-CN" smtClean="0">
              <a:ea typeface="华文新魏"/>
            </a:endParaRPr>
          </a:p>
          <a:p>
            <a:pPr lvl="1" eaLnBrk="1" hangingPunct="1">
              <a:lnSpc>
                <a:spcPct val="90000"/>
              </a:lnSpc>
            </a:pPr>
            <a:r>
              <a:rPr lang="zh-CN" altLang="zh-CN" smtClean="0">
                <a:ea typeface="华文新魏"/>
              </a:rPr>
              <a:t>体温升高、</a:t>
            </a:r>
            <a:r>
              <a:rPr lang="zh-CN" altLang="en-US" smtClean="0">
                <a:ea typeface="华文新魏"/>
              </a:rPr>
              <a:t>强</a:t>
            </a:r>
            <a:r>
              <a:rPr lang="zh-CN" altLang="zh-CN" smtClean="0">
                <a:ea typeface="华文新魏"/>
              </a:rPr>
              <a:t>直、背痛、心动过速、高血压、感觉异常、头晕、尿潴留也较为常见。</a:t>
            </a:r>
          </a:p>
          <a:p>
            <a:pPr eaLnBrk="1" hangingPunct="1">
              <a:lnSpc>
                <a:spcPct val="90000"/>
              </a:lnSpc>
            </a:pPr>
            <a:r>
              <a:rPr lang="zh-CN" altLang="zh-CN" smtClean="0">
                <a:ea typeface="华文新魏"/>
              </a:rPr>
              <a:t>禁忌证</a:t>
            </a:r>
            <a:endParaRPr lang="en-US" altLang="zh-CN" smtClean="0">
              <a:ea typeface="华文新魏"/>
            </a:endParaRPr>
          </a:p>
          <a:p>
            <a:pPr lvl="1" eaLnBrk="1" hangingPunct="1">
              <a:lnSpc>
                <a:spcPct val="90000"/>
              </a:lnSpc>
            </a:pPr>
            <a:r>
              <a:rPr lang="zh-CN" altLang="zh-CN" smtClean="0">
                <a:ea typeface="华文新魏"/>
              </a:rPr>
              <a:t>对酰胺类药过敏者、严重肝或肾功能不良者、低蛋白血症者禁用</a:t>
            </a:r>
            <a:r>
              <a:rPr lang="zh-CN" altLang="en-US" smtClean="0">
                <a:ea typeface="华文新魏"/>
              </a:rPr>
              <a:t>。</a:t>
            </a:r>
            <a:endParaRPr lang="en-US" altLang="zh-CN" smtClean="0">
              <a:ea typeface="华文新魏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zh-CN" smtClean="0">
                <a:ea typeface="华文新魏"/>
              </a:rPr>
              <a:t>12</a:t>
            </a:r>
            <a:r>
              <a:rPr lang="zh-CN" altLang="zh-CN" smtClean="0">
                <a:ea typeface="华文新魏"/>
              </a:rPr>
              <a:t>岁以下儿童、孕妇慎用</a:t>
            </a:r>
            <a:r>
              <a:rPr lang="zh-CN" altLang="en-US" smtClean="0">
                <a:ea typeface="华文新魏"/>
              </a:rPr>
              <a:t>。</a:t>
            </a:r>
            <a:endParaRPr lang="zh-CN" altLang="zh-CN" smtClean="0">
              <a:ea typeface="华文新魏"/>
            </a:endParaRPr>
          </a:p>
          <a:p>
            <a:pPr eaLnBrk="1" hangingPunct="1">
              <a:lnSpc>
                <a:spcPct val="90000"/>
              </a:lnSpc>
            </a:pPr>
            <a:endParaRPr lang="zh-CN" altLang="en-US" smtClean="0">
              <a:ea typeface="华文新魏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zh-CN" altLang="zh-CN" dirty="0" smtClean="0"/>
              <a:t>罗哌卡因（</a:t>
            </a:r>
            <a:r>
              <a:rPr lang="fr-FR" altLang="zh-CN" dirty="0" smtClean="0"/>
              <a:t>Ropivacaine</a:t>
            </a:r>
            <a:r>
              <a:rPr lang="zh-CN" altLang="zh-CN" dirty="0" smtClean="0"/>
              <a:t>）</a:t>
            </a:r>
            <a:endParaRPr lang="zh-CN" altLang="en-US" dirty="0"/>
          </a:p>
        </p:txBody>
      </p:sp>
      <p:sp>
        <p:nvSpPr>
          <p:cNvPr id="4505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常用制剂和用法</a:t>
            </a:r>
          </a:p>
          <a:p>
            <a:pPr lvl="1" eaLnBrk="1" hangingPunct="1"/>
            <a:r>
              <a:rPr lang="zh-CN" altLang="zh-CN" sz="3200" smtClean="0">
                <a:ea typeface="华文新魏"/>
              </a:rPr>
              <a:t>注射剂：每支</a:t>
            </a:r>
            <a:r>
              <a:rPr lang="en-US" altLang="zh-CN" sz="3200" smtClean="0">
                <a:ea typeface="华文新魏"/>
              </a:rPr>
              <a:t>20mg(10ml)</a:t>
            </a:r>
            <a:r>
              <a:rPr lang="zh-CN" altLang="zh-CN" sz="3200" smtClean="0">
                <a:ea typeface="华文新魏"/>
              </a:rPr>
              <a:t>。</a:t>
            </a:r>
          </a:p>
          <a:p>
            <a:pPr lvl="1" eaLnBrk="1" hangingPunct="1"/>
            <a:r>
              <a:rPr lang="zh-CN" altLang="zh-CN" sz="3200" smtClean="0">
                <a:ea typeface="华文新魏"/>
              </a:rPr>
              <a:t>浸润麻醉，硬膜外阻滞</a:t>
            </a:r>
            <a:r>
              <a:rPr lang="zh-CN" altLang="en-US" sz="3200" smtClean="0">
                <a:ea typeface="华文新魏"/>
              </a:rPr>
              <a:t>。</a:t>
            </a:r>
            <a:endParaRPr lang="zh-CN" altLang="zh-CN" sz="3200" smtClean="0">
              <a:ea typeface="华文新魏"/>
            </a:endParaRPr>
          </a:p>
          <a:p>
            <a:pPr eaLnBrk="1" hangingPunct="1"/>
            <a:r>
              <a:rPr lang="zh-CN" altLang="zh-CN" smtClean="0">
                <a:ea typeface="华文新魏"/>
              </a:rPr>
              <a:t>药疗监护须知</a:t>
            </a:r>
          </a:p>
          <a:p>
            <a:pPr lvl="1" eaLnBrk="1" hangingPunct="1"/>
            <a:r>
              <a:rPr lang="zh-CN" altLang="zh-CN" sz="3200" smtClean="0">
                <a:ea typeface="华文新魏"/>
              </a:rPr>
              <a:t>用药期间注意监护血压、心律</a:t>
            </a:r>
            <a:r>
              <a:rPr lang="zh-CN" altLang="en-US" sz="3200" smtClean="0">
                <a:ea typeface="华文新魏"/>
              </a:rPr>
              <a:t>。</a:t>
            </a:r>
            <a:endParaRPr lang="zh-CN" altLang="zh-CN" sz="3200" smtClean="0">
              <a:ea typeface="华文新魏"/>
            </a:endParaRPr>
          </a:p>
          <a:p>
            <a:pPr eaLnBrk="1" hangingPunct="1"/>
            <a:r>
              <a:rPr lang="zh-CN" altLang="zh-CN" smtClean="0">
                <a:ea typeface="华文新魏"/>
              </a:rPr>
              <a:t>药物相互作用</a:t>
            </a:r>
          </a:p>
          <a:p>
            <a:pPr lvl="1" eaLnBrk="1" hangingPunct="1"/>
            <a:r>
              <a:rPr lang="zh-CN" altLang="zh-CN" sz="3200" smtClean="0">
                <a:ea typeface="华文新魏"/>
              </a:rPr>
              <a:t>不能</a:t>
            </a:r>
            <a:r>
              <a:rPr lang="zh-CN" altLang="en-US" sz="3200" smtClean="0">
                <a:ea typeface="华文新魏"/>
              </a:rPr>
              <a:t>与</a:t>
            </a:r>
            <a:r>
              <a:rPr lang="zh-CN" altLang="zh-CN" sz="3200" smtClean="0">
                <a:ea typeface="华文新魏"/>
              </a:rPr>
              <a:t>碱性溶液合用</a:t>
            </a:r>
            <a:r>
              <a:rPr lang="zh-CN" altLang="en-US" sz="3200" smtClean="0">
                <a:ea typeface="华文新魏"/>
              </a:rPr>
              <a:t>。</a:t>
            </a:r>
            <a:endParaRPr lang="zh-CN" altLang="zh-CN" sz="3200" smtClean="0">
              <a:ea typeface="华文新魏"/>
            </a:endParaRPr>
          </a:p>
          <a:p>
            <a:pPr eaLnBrk="1" hangingPunct="1"/>
            <a:endParaRPr lang="zh-CN" altLang="en-US" smtClean="0">
              <a:ea typeface="华文新魏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latin typeface="华文新魏"/>
                <a:ea typeface="华文新魏"/>
                <a:cs typeface="华文新魏"/>
              </a:rPr>
              <a:t>普鲁卡因（</a:t>
            </a:r>
            <a:r>
              <a:rPr lang="en-US" altLang="zh-CN" smtClean="0">
                <a:latin typeface="华文新魏"/>
                <a:ea typeface="华文新魏"/>
                <a:cs typeface="华文新魏"/>
              </a:rPr>
              <a:t>Procaine</a:t>
            </a:r>
            <a:r>
              <a:rPr lang="zh-CN" altLang="zh-CN" smtClean="0">
                <a:latin typeface="华文新魏"/>
                <a:ea typeface="华文新魏"/>
                <a:cs typeface="华文新魏"/>
              </a:rPr>
              <a:t>）</a:t>
            </a:r>
            <a:endParaRPr lang="zh-CN" altLang="en-US" smtClean="0">
              <a:latin typeface="华文新魏"/>
              <a:ea typeface="华文新魏"/>
              <a:cs typeface="华文新魏"/>
            </a:endParaRPr>
          </a:p>
        </p:txBody>
      </p:sp>
      <p:sp>
        <p:nvSpPr>
          <p:cNvPr id="1638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药理作用和体内过程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短效酯类局麻药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作用持续时间</a:t>
            </a:r>
            <a:endParaRPr lang="en-US" altLang="zh-CN" smtClean="0">
              <a:ea typeface="华文新魏"/>
            </a:endParaRPr>
          </a:p>
          <a:p>
            <a:pPr lvl="2" eaLnBrk="1" hangingPunct="1"/>
            <a:r>
              <a:rPr lang="zh-CN" altLang="zh-CN" smtClean="0">
                <a:ea typeface="华文新魏"/>
              </a:rPr>
              <a:t>浸润</a:t>
            </a:r>
            <a:r>
              <a:rPr lang="zh-CN" altLang="en-US" smtClean="0">
                <a:ea typeface="华文新魏"/>
              </a:rPr>
              <a:t>时间</a:t>
            </a:r>
            <a:r>
              <a:rPr lang="zh-CN" altLang="zh-CN" smtClean="0">
                <a:ea typeface="华文新魏"/>
              </a:rPr>
              <a:t>为</a:t>
            </a:r>
            <a:r>
              <a:rPr lang="en-US" altLang="zh-CN" smtClean="0">
                <a:ea typeface="华文新魏"/>
              </a:rPr>
              <a:t>0.25</a:t>
            </a:r>
            <a:r>
              <a:rPr lang="zh-CN" altLang="zh-CN" smtClean="0">
                <a:latin typeface="Arial" charset="0"/>
                <a:ea typeface="宋体" charset="-122"/>
              </a:rPr>
              <a:t>～</a:t>
            </a:r>
            <a:r>
              <a:rPr lang="en-US" altLang="zh-CN" smtClean="0">
                <a:ea typeface="华文新魏"/>
                <a:cs typeface="华文新魏"/>
              </a:rPr>
              <a:t>0.5</a:t>
            </a:r>
            <a:r>
              <a:rPr lang="zh-CN" altLang="en-US" smtClean="0">
                <a:ea typeface="华文新魏"/>
                <a:cs typeface="华文新魏"/>
              </a:rPr>
              <a:t>小时</a:t>
            </a:r>
            <a:r>
              <a:rPr lang="zh-CN" altLang="zh-CN" smtClean="0">
                <a:ea typeface="华文新魏"/>
                <a:cs typeface="华文新魏"/>
              </a:rPr>
              <a:t>（无肾上腺素），</a:t>
            </a:r>
            <a:r>
              <a:rPr lang="en-US" altLang="zh-CN" smtClean="0">
                <a:ea typeface="华文新魏"/>
                <a:cs typeface="华文新魏"/>
              </a:rPr>
              <a:t>0.5</a:t>
            </a:r>
            <a:r>
              <a:rPr lang="zh-CN" altLang="zh-CN" smtClean="0">
                <a:latin typeface="Arial" charset="0"/>
                <a:ea typeface="宋体" charset="-122"/>
              </a:rPr>
              <a:t>～</a:t>
            </a:r>
            <a:r>
              <a:rPr lang="en-US" altLang="zh-CN" smtClean="0">
                <a:ea typeface="华文新魏"/>
                <a:cs typeface="华文新魏"/>
              </a:rPr>
              <a:t>1.5</a:t>
            </a:r>
            <a:r>
              <a:rPr lang="zh-CN" altLang="en-US" smtClean="0">
                <a:ea typeface="华文新魏"/>
                <a:cs typeface="华文新魏"/>
              </a:rPr>
              <a:t>小时</a:t>
            </a:r>
            <a:r>
              <a:rPr lang="zh-CN" altLang="zh-CN" smtClean="0">
                <a:ea typeface="华文新魏"/>
                <a:cs typeface="华文新魏"/>
              </a:rPr>
              <a:t>（加肾上腺素）</a:t>
            </a:r>
            <a:endParaRPr lang="en-US" altLang="zh-CN" smtClean="0">
              <a:ea typeface="华文新魏"/>
              <a:cs typeface="华文新魏"/>
            </a:endParaRPr>
          </a:p>
          <a:p>
            <a:pPr lvl="2" eaLnBrk="1" hangingPunct="1"/>
            <a:r>
              <a:rPr lang="zh-CN" altLang="zh-CN" smtClean="0">
                <a:ea typeface="华文新魏"/>
                <a:cs typeface="华文新魏"/>
              </a:rPr>
              <a:t>硬膜外</a:t>
            </a:r>
            <a:r>
              <a:rPr lang="en-US" altLang="zh-CN" smtClean="0">
                <a:ea typeface="华文新魏"/>
                <a:cs typeface="华文新魏"/>
              </a:rPr>
              <a:t>/</a:t>
            </a:r>
            <a:r>
              <a:rPr lang="zh-CN" altLang="zh-CN" smtClean="0">
                <a:ea typeface="华文新魏"/>
                <a:cs typeface="华文新魏"/>
              </a:rPr>
              <a:t>蛛网膜下</a:t>
            </a:r>
            <a:r>
              <a:rPr lang="zh-CN" altLang="en-US" smtClean="0">
                <a:ea typeface="华文新魏"/>
                <a:cs typeface="华文新魏"/>
              </a:rPr>
              <a:t>隙</a:t>
            </a:r>
            <a:r>
              <a:rPr lang="zh-CN" altLang="zh-CN" smtClean="0">
                <a:ea typeface="华文新魏"/>
                <a:cs typeface="华文新魏"/>
              </a:rPr>
              <a:t>为</a:t>
            </a:r>
            <a:r>
              <a:rPr lang="en-US" altLang="zh-CN" smtClean="0">
                <a:ea typeface="华文新魏"/>
                <a:cs typeface="华文新魏"/>
              </a:rPr>
              <a:t>0.5</a:t>
            </a:r>
            <a:r>
              <a:rPr lang="zh-CN" altLang="zh-CN" smtClean="0">
                <a:latin typeface="Arial" charset="0"/>
                <a:ea typeface="宋体" charset="-122"/>
              </a:rPr>
              <a:t>～</a:t>
            </a:r>
            <a:r>
              <a:rPr lang="en-US" altLang="zh-CN" smtClean="0">
                <a:ea typeface="华文新魏"/>
                <a:cs typeface="华文新魏"/>
              </a:rPr>
              <a:t>1.5</a:t>
            </a:r>
            <a:r>
              <a:rPr lang="zh-CN" altLang="en-US" smtClean="0">
                <a:ea typeface="华文新魏"/>
                <a:cs typeface="华文新魏"/>
              </a:rPr>
              <a:t>小时</a:t>
            </a:r>
          </a:p>
          <a:p>
            <a:pPr lvl="1" eaLnBrk="1" hangingPunct="1"/>
            <a:r>
              <a:rPr lang="zh-CN" altLang="zh-CN" smtClean="0">
                <a:ea typeface="华文新魏"/>
                <a:cs typeface="华文新魏"/>
              </a:rPr>
              <a:t>注射给药，吸收迅速，分布快</a:t>
            </a:r>
            <a:r>
              <a:rPr lang="zh-CN" altLang="en-US" smtClean="0">
                <a:ea typeface="华文新魏"/>
                <a:cs typeface="华文新魏"/>
              </a:rPr>
              <a:t>，</a:t>
            </a:r>
            <a:r>
              <a:rPr lang="zh-CN" altLang="zh-CN" smtClean="0">
                <a:ea typeface="华文新魏"/>
                <a:cs typeface="华文新魏"/>
              </a:rPr>
              <a:t>代谢产物主要由肾排出</a:t>
            </a:r>
          </a:p>
          <a:p>
            <a:pPr lvl="1" eaLnBrk="1" hangingPunct="1"/>
            <a:endParaRPr lang="en-US" altLang="zh-CN" smtClean="0">
              <a:ea typeface="华文新魏"/>
              <a:cs typeface="华文新魏"/>
            </a:endParaRPr>
          </a:p>
          <a:p>
            <a:pPr lvl="1" eaLnBrk="1" hangingPunct="1"/>
            <a:endParaRPr lang="zh-CN" altLang="en-US" smtClean="0">
              <a:ea typeface="华文新魏"/>
              <a:cs typeface="华文新魏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latin typeface="华文新魏"/>
                <a:ea typeface="华文新魏"/>
                <a:cs typeface="华文新魏"/>
              </a:rPr>
              <a:t>普鲁卡因（</a:t>
            </a:r>
            <a:r>
              <a:rPr lang="en-US" altLang="zh-CN" smtClean="0">
                <a:latin typeface="华文新魏"/>
                <a:ea typeface="华文新魏"/>
                <a:cs typeface="华文新魏"/>
              </a:rPr>
              <a:t>Procaine</a:t>
            </a:r>
            <a:r>
              <a:rPr lang="zh-CN" altLang="zh-CN" smtClean="0">
                <a:latin typeface="华文新魏"/>
                <a:ea typeface="华文新魏"/>
                <a:cs typeface="华文新魏"/>
              </a:rPr>
              <a:t>）</a:t>
            </a:r>
            <a:endParaRPr lang="zh-CN" altLang="en-US" smtClean="0">
              <a:latin typeface="华文新魏"/>
              <a:ea typeface="华文新魏"/>
              <a:cs typeface="华文新魏"/>
            </a:endParaRPr>
          </a:p>
        </p:txBody>
      </p:sp>
      <p:sp>
        <p:nvSpPr>
          <p:cNvPr id="1741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临床应用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用于浸润麻醉、腰麻、外周神经丛阻滞、蛛网膜下隙阻滞，也用于封闭疗法。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latin typeface="华文新魏"/>
                <a:ea typeface="华文新魏"/>
                <a:cs typeface="华文新魏"/>
              </a:rPr>
              <a:t>普鲁卡因（</a:t>
            </a:r>
            <a:r>
              <a:rPr lang="en-US" altLang="zh-CN" smtClean="0">
                <a:latin typeface="华文新魏"/>
                <a:ea typeface="华文新魏"/>
                <a:cs typeface="华文新魏"/>
              </a:rPr>
              <a:t>Procaine</a:t>
            </a:r>
            <a:r>
              <a:rPr lang="zh-CN" altLang="zh-CN" smtClean="0">
                <a:latin typeface="华文新魏"/>
                <a:ea typeface="华文新魏"/>
                <a:cs typeface="华文新魏"/>
              </a:rPr>
              <a:t>）</a:t>
            </a:r>
            <a:endParaRPr lang="zh-CN" altLang="en-US" smtClean="0">
              <a:latin typeface="华文新魏"/>
              <a:ea typeface="华文新魏"/>
              <a:cs typeface="华文新魏"/>
            </a:endParaRPr>
          </a:p>
        </p:txBody>
      </p:sp>
      <p:sp>
        <p:nvSpPr>
          <p:cNvPr id="1843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不良反应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一般无不良反应，但过敏率稍高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大量或</a:t>
            </a:r>
            <a:r>
              <a:rPr lang="zh-CN" altLang="en-US" smtClean="0">
                <a:ea typeface="华文新魏"/>
              </a:rPr>
              <a:t>静脉注射</a:t>
            </a:r>
            <a:r>
              <a:rPr lang="zh-CN" altLang="zh-CN" smtClean="0">
                <a:ea typeface="华文新魏"/>
              </a:rPr>
              <a:t>时，可有不良反应</a:t>
            </a:r>
            <a:endParaRPr lang="en-US" altLang="zh-CN" smtClean="0">
              <a:ea typeface="华文新魏"/>
            </a:endParaRPr>
          </a:p>
          <a:p>
            <a:pPr lvl="2" eaLnBrk="1" hangingPunct="1"/>
            <a:r>
              <a:rPr lang="zh-CN" altLang="zh-CN" smtClean="0">
                <a:ea typeface="华文新魏"/>
              </a:rPr>
              <a:t>中枢神经</a:t>
            </a:r>
            <a:r>
              <a:rPr lang="zh-CN" altLang="en-US" smtClean="0">
                <a:ea typeface="华文新魏"/>
              </a:rPr>
              <a:t>：</a:t>
            </a:r>
            <a:r>
              <a:rPr lang="zh-CN" altLang="zh-CN" smtClean="0">
                <a:ea typeface="华文新魏"/>
              </a:rPr>
              <a:t>焦虑、神经过敏</a:t>
            </a:r>
            <a:r>
              <a:rPr lang="zh-CN" altLang="en-US" smtClean="0">
                <a:ea typeface="华文新魏"/>
              </a:rPr>
              <a:t>等。</a:t>
            </a:r>
            <a:endParaRPr lang="en-US" altLang="zh-CN" smtClean="0">
              <a:ea typeface="华文新魏"/>
            </a:endParaRPr>
          </a:p>
          <a:p>
            <a:pPr lvl="2" eaLnBrk="1" hangingPunct="1"/>
            <a:r>
              <a:rPr lang="zh-CN" altLang="zh-CN" smtClean="0">
                <a:ea typeface="华文新魏"/>
              </a:rPr>
              <a:t>心血管</a:t>
            </a:r>
            <a:r>
              <a:rPr lang="zh-CN" altLang="en-US" smtClean="0">
                <a:ea typeface="华文新魏"/>
              </a:rPr>
              <a:t>：</a:t>
            </a:r>
            <a:r>
              <a:rPr lang="zh-CN" altLang="zh-CN" smtClean="0">
                <a:ea typeface="华文新魏"/>
              </a:rPr>
              <a:t>心肌抑制、心律不齐</a:t>
            </a:r>
            <a:r>
              <a:rPr lang="zh-CN" altLang="en-US" smtClean="0">
                <a:ea typeface="华文新魏"/>
              </a:rPr>
              <a:t>等。</a:t>
            </a:r>
            <a:endParaRPr lang="en-US" altLang="zh-CN" smtClean="0">
              <a:ea typeface="华文新魏"/>
            </a:endParaRPr>
          </a:p>
          <a:p>
            <a:pPr lvl="2" eaLnBrk="1" hangingPunct="1"/>
            <a:r>
              <a:rPr lang="zh-CN" altLang="zh-CN" smtClean="0">
                <a:ea typeface="华文新魏"/>
              </a:rPr>
              <a:t>胃肠道</a:t>
            </a:r>
            <a:r>
              <a:rPr lang="zh-CN" altLang="en-US" smtClean="0">
                <a:ea typeface="华文新魏"/>
              </a:rPr>
              <a:t>：</a:t>
            </a:r>
            <a:r>
              <a:rPr lang="zh-CN" altLang="zh-CN" smtClean="0">
                <a:ea typeface="华文新魏"/>
              </a:rPr>
              <a:t>恶心、呕吐</a:t>
            </a:r>
            <a:r>
              <a:rPr lang="zh-CN" altLang="en-US" smtClean="0">
                <a:ea typeface="华文新魏"/>
              </a:rPr>
              <a:t>。</a:t>
            </a:r>
            <a:endParaRPr lang="en-US" altLang="zh-CN" smtClean="0">
              <a:ea typeface="华文新魏"/>
            </a:endParaRPr>
          </a:p>
          <a:p>
            <a:pPr lvl="2" eaLnBrk="1" hangingPunct="1"/>
            <a:r>
              <a:rPr lang="zh-CN" altLang="zh-CN" smtClean="0">
                <a:ea typeface="华文新魏"/>
              </a:rPr>
              <a:t>皮肤</a:t>
            </a:r>
            <a:r>
              <a:rPr lang="zh-CN" altLang="en-US" smtClean="0">
                <a:ea typeface="华文新魏"/>
              </a:rPr>
              <a:t>：</a:t>
            </a:r>
            <a:r>
              <a:rPr lang="zh-CN" altLang="zh-CN" smtClean="0">
                <a:ea typeface="华文新魏"/>
              </a:rPr>
              <a:t>荨麻疹、瘙痒等</a:t>
            </a:r>
            <a:r>
              <a:rPr lang="zh-CN" altLang="en-US" smtClean="0">
                <a:ea typeface="华文新魏"/>
              </a:rPr>
              <a:t>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latin typeface="华文新魏"/>
                <a:ea typeface="华文新魏"/>
                <a:cs typeface="华文新魏"/>
              </a:rPr>
              <a:t>普鲁卡因（</a:t>
            </a:r>
            <a:r>
              <a:rPr lang="en-US" altLang="zh-CN" smtClean="0">
                <a:latin typeface="华文新魏"/>
                <a:ea typeface="华文新魏"/>
                <a:cs typeface="华文新魏"/>
              </a:rPr>
              <a:t>Procaine</a:t>
            </a:r>
            <a:r>
              <a:rPr lang="zh-CN" altLang="zh-CN" smtClean="0">
                <a:latin typeface="华文新魏"/>
                <a:ea typeface="华文新魏"/>
                <a:cs typeface="华文新魏"/>
              </a:rPr>
              <a:t>）</a:t>
            </a:r>
            <a:endParaRPr lang="zh-CN" altLang="en-US" smtClean="0">
              <a:latin typeface="华文新魏"/>
              <a:ea typeface="华文新魏"/>
              <a:cs typeface="华文新魏"/>
            </a:endParaRPr>
          </a:p>
        </p:txBody>
      </p:sp>
      <p:sp>
        <p:nvSpPr>
          <p:cNvPr id="1945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禁忌</a:t>
            </a:r>
            <a:r>
              <a:rPr lang="zh-CN" altLang="en-US" smtClean="0">
                <a:ea typeface="华文新魏"/>
              </a:rPr>
              <a:t>证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过敏者禁用</a:t>
            </a:r>
            <a:r>
              <a:rPr lang="zh-CN" altLang="en-US" smtClean="0">
                <a:ea typeface="华文新魏"/>
              </a:rPr>
              <a:t>。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毒血症、感染、炎症、脑脊髓病（脑膜炎、梅毒）、心脏传导阻滞、低血压或高血压、胃肠道出血者、妊娠者禁用</a:t>
            </a:r>
            <a:r>
              <a:rPr lang="zh-CN" altLang="en-US" smtClean="0">
                <a:ea typeface="华文新魏"/>
              </a:rPr>
              <a:t>。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产妇、老人、衰弱、急性病、低血容量、腹内压升高的、心律紊乱、休克患者慎用。</a:t>
            </a:r>
            <a:endParaRPr lang="zh-CN" altLang="en-US" smtClean="0">
              <a:ea typeface="华文新魏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latin typeface="华文新魏"/>
                <a:ea typeface="华文新魏"/>
                <a:cs typeface="华文新魏"/>
              </a:rPr>
              <a:t>普鲁卡因（</a:t>
            </a:r>
            <a:r>
              <a:rPr lang="en-US" altLang="zh-CN" smtClean="0">
                <a:latin typeface="华文新魏"/>
                <a:ea typeface="华文新魏"/>
                <a:cs typeface="华文新魏"/>
              </a:rPr>
              <a:t>Procaine</a:t>
            </a:r>
            <a:r>
              <a:rPr lang="zh-CN" altLang="zh-CN" smtClean="0">
                <a:latin typeface="华文新魏"/>
                <a:ea typeface="华文新魏"/>
                <a:cs typeface="华文新魏"/>
              </a:rPr>
              <a:t>）</a:t>
            </a:r>
            <a:endParaRPr lang="zh-CN" altLang="en-US" smtClean="0">
              <a:latin typeface="华文新魏"/>
              <a:ea typeface="华文新魏"/>
              <a:cs typeface="华文新魏"/>
            </a:endParaRPr>
          </a:p>
        </p:txBody>
      </p:sp>
      <p:sp>
        <p:nvSpPr>
          <p:cNvPr id="2048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药疗监护须知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en-US" altLang="zh-CN" smtClean="0">
                <a:ea typeface="华文新魏"/>
              </a:rPr>
              <a:t>1</a:t>
            </a:r>
            <a:r>
              <a:rPr lang="zh-CN" altLang="zh-CN" smtClean="0">
                <a:ea typeface="华文新魏"/>
              </a:rPr>
              <a:t>．用药前先用</a:t>
            </a:r>
            <a:r>
              <a:rPr lang="en-US" altLang="zh-CN" smtClean="0">
                <a:ea typeface="华文新魏"/>
              </a:rPr>
              <a:t>0.25</a:t>
            </a:r>
            <a:r>
              <a:rPr lang="zh-CN" altLang="zh-CN" smtClean="0">
                <a:ea typeface="华文新魏"/>
              </a:rPr>
              <a:t>％溶液作皮内过敏试验。</a:t>
            </a:r>
          </a:p>
          <a:p>
            <a:pPr lvl="1" eaLnBrk="1" hangingPunct="1"/>
            <a:r>
              <a:rPr lang="en-US" altLang="zh-CN" smtClean="0">
                <a:ea typeface="华文新魏"/>
              </a:rPr>
              <a:t>2</a:t>
            </a:r>
            <a:r>
              <a:rPr lang="zh-CN" altLang="zh-CN" smtClean="0">
                <a:ea typeface="华文新魏"/>
              </a:rPr>
              <a:t>．局部麻醉注射时应慢注，并注意有无回血，以</a:t>
            </a:r>
            <a:r>
              <a:rPr lang="zh-CN" altLang="en-US" smtClean="0">
                <a:ea typeface="华文新魏"/>
              </a:rPr>
              <a:t>  </a:t>
            </a:r>
            <a:r>
              <a:rPr lang="zh-CN" altLang="zh-CN" smtClean="0">
                <a:ea typeface="华文新魏"/>
              </a:rPr>
              <a:t>免误入血管内，引起不良反应。</a:t>
            </a:r>
          </a:p>
          <a:p>
            <a:pPr lvl="1" eaLnBrk="1" hangingPunct="1"/>
            <a:r>
              <a:rPr lang="en-US" altLang="zh-CN" smtClean="0">
                <a:ea typeface="华文新魏"/>
              </a:rPr>
              <a:t>3</a:t>
            </a:r>
            <a:r>
              <a:rPr lang="zh-CN" altLang="zh-CN" smtClean="0">
                <a:ea typeface="华文新魏"/>
              </a:rPr>
              <a:t>．加用肾上腺素时，应警惕产生心律失常的危险，必须密切监护。</a:t>
            </a:r>
          </a:p>
          <a:p>
            <a:pPr lvl="1" eaLnBrk="1" hangingPunct="1"/>
            <a:r>
              <a:rPr lang="en-US" altLang="zh-CN" smtClean="0">
                <a:ea typeface="华文新魏"/>
              </a:rPr>
              <a:t>4</a:t>
            </a:r>
            <a:r>
              <a:rPr lang="zh-CN" altLang="zh-CN" smtClean="0">
                <a:ea typeface="华文新魏"/>
              </a:rPr>
              <a:t>．腰麻时常出现血压降低，可在麻醉前</a:t>
            </a:r>
            <a:r>
              <a:rPr lang="zh-CN" altLang="en-US" smtClean="0">
                <a:ea typeface="华文新魏"/>
              </a:rPr>
              <a:t>肌内注射</a:t>
            </a:r>
            <a:r>
              <a:rPr lang="zh-CN" altLang="zh-CN" smtClean="0">
                <a:ea typeface="华文新魏"/>
              </a:rPr>
              <a:t>麻黄素</a:t>
            </a:r>
            <a:r>
              <a:rPr lang="en-US" altLang="zh-CN" smtClean="0">
                <a:ea typeface="华文新魏"/>
              </a:rPr>
              <a:t>15</a:t>
            </a:r>
            <a:r>
              <a:rPr lang="zh-CN" altLang="zh-CN" smtClean="0">
                <a:latin typeface="Arial" charset="0"/>
                <a:ea typeface="宋体" charset="-122"/>
              </a:rPr>
              <a:t>～</a:t>
            </a:r>
            <a:r>
              <a:rPr lang="en-US" altLang="zh-CN" smtClean="0">
                <a:ea typeface="华文新魏"/>
                <a:cs typeface="华文新魏"/>
              </a:rPr>
              <a:t>20mg</a:t>
            </a:r>
            <a:r>
              <a:rPr lang="zh-CN" altLang="zh-CN" smtClean="0">
                <a:ea typeface="华文新魏"/>
                <a:cs typeface="华文新魏"/>
              </a:rPr>
              <a:t>预防。</a:t>
            </a:r>
          </a:p>
          <a:p>
            <a:pPr lvl="1" eaLnBrk="1" hangingPunct="1"/>
            <a:endParaRPr lang="zh-CN" altLang="en-US" smtClean="0">
              <a:ea typeface="华文新魏"/>
              <a:cs typeface="华文新魏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latin typeface="华文新魏"/>
                <a:ea typeface="华文新魏"/>
                <a:cs typeface="华文新魏"/>
              </a:rPr>
              <a:t>普鲁卡因（</a:t>
            </a:r>
            <a:r>
              <a:rPr lang="en-US" altLang="zh-CN" smtClean="0">
                <a:latin typeface="华文新魏"/>
                <a:ea typeface="华文新魏"/>
                <a:cs typeface="华文新魏"/>
              </a:rPr>
              <a:t>Procaine</a:t>
            </a:r>
            <a:r>
              <a:rPr lang="zh-CN" altLang="zh-CN" smtClean="0">
                <a:latin typeface="华文新魏"/>
                <a:ea typeface="华文新魏"/>
                <a:cs typeface="华文新魏"/>
              </a:rPr>
              <a:t>）</a:t>
            </a:r>
            <a:endParaRPr lang="zh-CN" altLang="en-US" smtClean="0">
              <a:latin typeface="华文新魏"/>
              <a:ea typeface="华文新魏"/>
              <a:cs typeface="华文新魏"/>
            </a:endParaRPr>
          </a:p>
        </p:txBody>
      </p:sp>
      <p:sp>
        <p:nvSpPr>
          <p:cNvPr id="2150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mtClean="0">
                <a:ea typeface="华文新魏"/>
              </a:rPr>
              <a:t>常用制剂和用法</a:t>
            </a:r>
            <a:endParaRPr lang="en-US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注射剂：每支</a:t>
            </a:r>
            <a:r>
              <a:rPr lang="en-US" altLang="zh-CN" smtClean="0">
                <a:ea typeface="华文新魏"/>
              </a:rPr>
              <a:t>0.2g(10ml)</a:t>
            </a:r>
            <a:r>
              <a:rPr lang="zh-CN" altLang="en-US" smtClean="0">
                <a:ea typeface="华文新魏"/>
              </a:rPr>
              <a:t>。</a:t>
            </a:r>
            <a:endParaRPr lang="zh-CN" altLang="zh-CN" smtClean="0">
              <a:ea typeface="华文新魏"/>
            </a:endParaRPr>
          </a:p>
          <a:p>
            <a:pPr lvl="1" eaLnBrk="1" hangingPunct="1"/>
            <a:r>
              <a:rPr lang="zh-CN" altLang="zh-CN" smtClean="0">
                <a:ea typeface="华文新魏"/>
              </a:rPr>
              <a:t>浸润局麻：用</a:t>
            </a:r>
            <a:r>
              <a:rPr lang="en-US" altLang="zh-CN" smtClean="0">
                <a:ea typeface="华文新魏"/>
              </a:rPr>
              <a:t>0.25</a:t>
            </a:r>
            <a:r>
              <a:rPr lang="zh-CN" altLang="zh-CN" smtClean="0">
                <a:ea typeface="华文新魏"/>
              </a:rPr>
              <a:t>％</a:t>
            </a:r>
            <a:r>
              <a:rPr lang="zh-CN" altLang="zh-CN" smtClean="0">
                <a:latin typeface="Arial" charset="0"/>
                <a:ea typeface="宋体" charset="-122"/>
              </a:rPr>
              <a:t>～</a:t>
            </a:r>
            <a:r>
              <a:rPr lang="en-US" altLang="zh-CN" smtClean="0">
                <a:ea typeface="华文新魏"/>
                <a:cs typeface="华文新魏"/>
              </a:rPr>
              <a:t>1</a:t>
            </a:r>
            <a:r>
              <a:rPr lang="zh-CN" altLang="zh-CN" smtClean="0">
                <a:ea typeface="华文新魏"/>
                <a:cs typeface="华文新魏"/>
              </a:rPr>
              <a:t>％溶液，</a:t>
            </a:r>
            <a:r>
              <a:rPr lang="en-US" altLang="zh-CN" smtClean="0">
                <a:ea typeface="华文新魏"/>
                <a:cs typeface="华文新魏"/>
              </a:rPr>
              <a:t>1</a:t>
            </a:r>
            <a:r>
              <a:rPr lang="zh-CN" altLang="zh-CN" smtClean="0">
                <a:ea typeface="华文新魏"/>
                <a:cs typeface="华文新魏"/>
              </a:rPr>
              <a:t>次量</a:t>
            </a:r>
            <a:r>
              <a:rPr lang="en-US" altLang="zh-CN" smtClean="0">
                <a:ea typeface="华文新魏"/>
                <a:cs typeface="华文新魏"/>
              </a:rPr>
              <a:t>0.5</a:t>
            </a:r>
            <a:r>
              <a:rPr lang="zh-CN" altLang="zh-CN" smtClean="0">
                <a:latin typeface="Arial" charset="0"/>
                <a:ea typeface="宋体" charset="-122"/>
              </a:rPr>
              <a:t>～</a:t>
            </a:r>
            <a:r>
              <a:rPr lang="en-US" altLang="zh-CN" smtClean="0">
                <a:ea typeface="华文新魏"/>
                <a:cs typeface="华文新魏"/>
              </a:rPr>
              <a:t>1.0g</a:t>
            </a:r>
            <a:r>
              <a:rPr lang="zh-CN" altLang="en-US" smtClean="0">
                <a:ea typeface="华文新魏"/>
                <a:cs typeface="华文新魏"/>
              </a:rPr>
              <a:t>。</a:t>
            </a:r>
            <a:endParaRPr lang="zh-CN" altLang="zh-CN" smtClean="0">
              <a:ea typeface="华文新魏"/>
              <a:cs typeface="华文新魏"/>
            </a:endParaRPr>
          </a:p>
          <a:p>
            <a:pPr lvl="1" eaLnBrk="1" hangingPunct="1"/>
            <a:r>
              <a:rPr lang="en-US" altLang="zh-CN" smtClean="0">
                <a:ea typeface="华文新魏"/>
                <a:cs typeface="华文新魏"/>
              </a:rPr>
              <a:t> </a:t>
            </a:r>
            <a:r>
              <a:rPr lang="zh-CN" altLang="zh-CN" smtClean="0">
                <a:ea typeface="华文新魏"/>
                <a:cs typeface="华文新魏"/>
              </a:rPr>
              <a:t>局部封闭：</a:t>
            </a:r>
            <a:r>
              <a:rPr lang="en-US" altLang="zh-CN" smtClean="0">
                <a:ea typeface="华文新魏"/>
                <a:cs typeface="华文新魏"/>
              </a:rPr>
              <a:t>0.25</a:t>
            </a:r>
            <a:r>
              <a:rPr lang="zh-CN" altLang="zh-CN" smtClean="0">
                <a:ea typeface="华文新魏"/>
                <a:cs typeface="华文新魏"/>
              </a:rPr>
              <a:t>％</a:t>
            </a:r>
            <a:r>
              <a:rPr lang="zh-CN" altLang="zh-CN" smtClean="0">
                <a:latin typeface="Arial" charset="0"/>
                <a:ea typeface="宋体" charset="-122"/>
              </a:rPr>
              <a:t>～</a:t>
            </a:r>
            <a:r>
              <a:rPr lang="en-US" altLang="zh-CN" smtClean="0">
                <a:ea typeface="华文新魏"/>
                <a:cs typeface="华文新魏"/>
              </a:rPr>
              <a:t>0.5</a:t>
            </a:r>
            <a:r>
              <a:rPr lang="zh-CN" altLang="zh-CN" smtClean="0">
                <a:ea typeface="华文新魏"/>
                <a:cs typeface="华文新魏"/>
              </a:rPr>
              <a:t>％水溶液</a:t>
            </a:r>
            <a:r>
              <a:rPr lang="zh-CN" altLang="en-US" smtClean="0">
                <a:ea typeface="华文新魏"/>
                <a:cs typeface="华文新魏"/>
              </a:rPr>
              <a:t>。</a:t>
            </a:r>
            <a:endParaRPr lang="zh-CN" altLang="zh-CN" smtClean="0">
              <a:ea typeface="华文新魏"/>
              <a:cs typeface="华文新魏"/>
            </a:endParaRPr>
          </a:p>
          <a:p>
            <a:pPr lvl="1" eaLnBrk="1" hangingPunct="1"/>
            <a:endParaRPr lang="zh-CN" altLang="en-US" smtClean="0">
              <a:ea typeface="华文新魏"/>
              <a:cs typeface="华文新魏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护理药理模板</Template>
  <TotalTime>153</TotalTime>
  <Words>2340</Words>
  <Application>Microsoft Office PowerPoint</Application>
  <PresentationFormat>全屏显示(4:3)</PresentationFormat>
  <Paragraphs>186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演示文稿设计模板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1" baseType="lpstr">
      <vt:lpstr>Arial</vt:lpstr>
      <vt:lpstr>宋体</vt:lpstr>
      <vt:lpstr>Verdana</vt:lpstr>
      <vt:lpstr>Wingdings</vt:lpstr>
      <vt:lpstr>Calibri</vt:lpstr>
      <vt:lpstr>华文新魏</vt:lpstr>
      <vt:lpstr>Times New Roman</vt:lpstr>
      <vt:lpstr>课件模板</vt:lpstr>
      <vt:lpstr>课件模板</vt:lpstr>
      <vt:lpstr>局部麻醉药</vt:lpstr>
      <vt:lpstr>主要内容</vt:lpstr>
      <vt:lpstr>概述</vt:lpstr>
      <vt:lpstr>普鲁卡因（Procaine）</vt:lpstr>
      <vt:lpstr>普鲁卡因（Procaine）</vt:lpstr>
      <vt:lpstr>普鲁卡因（Procaine）</vt:lpstr>
      <vt:lpstr>普鲁卡因（Procaine）</vt:lpstr>
      <vt:lpstr>普鲁卡因（Procaine）</vt:lpstr>
      <vt:lpstr>普鲁卡因（Procaine）</vt:lpstr>
      <vt:lpstr>普鲁卡因（Procaine）</vt:lpstr>
      <vt:lpstr>利多卡因（Lidocaine）</vt:lpstr>
      <vt:lpstr>利多卡因（Lidocaine）</vt:lpstr>
      <vt:lpstr>利多卡因（Lidocaine）</vt:lpstr>
      <vt:lpstr>利多卡因（Lidocaine）</vt:lpstr>
      <vt:lpstr>利多卡因（Lidocaine）</vt:lpstr>
      <vt:lpstr>利多卡因（Lidocaine）</vt:lpstr>
      <vt:lpstr>利多卡因（Lidocaine）</vt:lpstr>
      <vt:lpstr>丁卡因（Tetracaine）</vt:lpstr>
      <vt:lpstr>丁卡因（Tetracaine）</vt:lpstr>
      <vt:lpstr>丁卡因（Tetracaine）</vt:lpstr>
      <vt:lpstr>丁卡因（Tetracaine）</vt:lpstr>
      <vt:lpstr>丁卡因（Tetracaine）</vt:lpstr>
      <vt:lpstr>丁卡因（Tetracaine）</vt:lpstr>
      <vt:lpstr>丁卡因（Tetracaine）</vt:lpstr>
      <vt:lpstr>布比卡因（Bupivacaine）</vt:lpstr>
      <vt:lpstr>布比卡因（Bupivacaine）</vt:lpstr>
      <vt:lpstr>布比卡因（Bupivacaine）</vt:lpstr>
      <vt:lpstr>布比卡因（Bupivacaine）</vt:lpstr>
      <vt:lpstr>布比卡因（Bupivacaine）</vt:lpstr>
      <vt:lpstr>罗哌卡因（Ropivacaine）</vt:lpstr>
      <vt:lpstr>罗哌卡因（Ropivacaine）</vt:lpstr>
      <vt:lpstr>罗哌卡因（Ropivacaine）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局麻药</dc:title>
  <dc:creator>Rachel</dc:creator>
  <cp:lastModifiedBy>sxm</cp:lastModifiedBy>
  <cp:revision>37</cp:revision>
  <dcterms:created xsi:type="dcterms:W3CDTF">2014-04-05T13:35:19Z</dcterms:created>
  <dcterms:modified xsi:type="dcterms:W3CDTF">2016-03-11T01:38:59Z</dcterms:modified>
</cp:coreProperties>
</file>